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Lst>
  <p:notesMasterIdLst>
    <p:notesMasterId r:id="rId6"/>
  </p:notesMasterIdLst>
  <p:handoutMasterIdLst>
    <p:handoutMasterId r:id="rId7"/>
  </p:handoutMasterIdLst>
  <p:sldIdLst>
    <p:sldId id="256" r:id="rId3"/>
    <p:sldId id="258" r:id="rId4"/>
    <p:sldId id="257" r:id="rId5"/>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231" autoAdjust="0"/>
  </p:normalViewPr>
  <p:slideViewPr>
    <p:cSldViewPr snapToGrid="0">
      <p:cViewPr>
        <p:scale>
          <a:sx n="33" d="100"/>
          <a:sy n="33" d="100"/>
        </p:scale>
        <p:origin x="624" y="-107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handoutMaster" Target="handoutMasters/handout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4/27/2020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4/27/2020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2B992D-959C-3042-8559-B35731047796}" type="slidenum">
              <a:rPr lang="en-US" smtClean="0"/>
              <a:t>1</a:t>
            </a:fld>
            <a:endParaRPr lang="en-US"/>
          </a:p>
        </p:txBody>
      </p:sp>
    </p:spTree>
    <p:extLst>
      <p:ext uri="{BB962C8B-B14F-4D97-AF65-F5344CB8AC3E}">
        <p14:creationId xmlns:p14="http://schemas.microsoft.com/office/powerpoint/2010/main" val="188396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08133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4724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89249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37561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6213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20512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5157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5291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06222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23984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8333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1246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28119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6778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78496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915427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9273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20744795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1618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34604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25978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4884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17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9834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21224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50796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1679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9566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46CE7D5-CF57-46EF-B807-FDD0502418D4}" type="datetimeFigureOut">
              <a:rPr lang="en-US" smtClean="0"/>
              <a:t>4/27/2020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089028246"/>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4/27/2020</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10815644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jpeg"/></Relationships>
</file>

<file path=ppt/slides/_rels/slide2.xml.rels><?xml version="1.0" encoding="UTF-8" standalone="yes"?>
<Relationships xmlns="http://schemas.openxmlformats.org/package/2006/relationships"><Relationship Id="rId13" Type="http://schemas.openxmlformats.org/officeDocument/2006/relationships/image" Target="../media/image29.jpe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4.png"/><Relationship Id="rId21" Type="http://schemas.openxmlformats.org/officeDocument/2006/relationships/image" Target="../media/image37.PNG"/><Relationship Id="rId34" Type="http://schemas.openxmlformats.org/officeDocument/2006/relationships/image" Target="../media/image49.png"/><Relationship Id="rId42" Type="http://schemas.openxmlformats.org/officeDocument/2006/relationships/image" Target="../media/image57.PNG"/><Relationship Id="rId7"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jpeg"/><Relationship Id="rId41" Type="http://schemas.openxmlformats.org/officeDocument/2006/relationships/image" Target="../media/image56.PNG"/><Relationship Id="rId1" Type="http://schemas.openxmlformats.org/officeDocument/2006/relationships/slideLayout" Target="../slideLayouts/slideLayout18.xml"/><Relationship Id="rId6" Type="http://schemas.openxmlformats.org/officeDocument/2006/relationships/image" Target="../media/image3.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jpeg"/><Relationship Id="rId5" Type="http://schemas.openxmlformats.org/officeDocument/2006/relationships/image" Target="../media/image2.png"/><Relationship Id="rId15" Type="http://schemas.openxmlformats.org/officeDocument/2006/relationships/image" Target="../media/image31.png"/><Relationship Id="rId23" Type="http://schemas.openxmlformats.org/officeDocument/2006/relationships/image" Target="../media/image39.jpeg"/><Relationship Id="rId28" Type="http://schemas.openxmlformats.org/officeDocument/2006/relationships/image" Target="../media/image44.jpeg"/><Relationship Id="rId36" Type="http://schemas.openxmlformats.org/officeDocument/2006/relationships/image" Target="../media/image51.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25.png"/><Relationship Id="rId14" Type="http://schemas.openxmlformats.org/officeDocument/2006/relationships/image" Target="../media/image30.jpg"/><Relationship Id="rId22" Type="http://schemas.openxmlformats.org/officeDocument/2006/relationships/image" Target="../media/image38.jpe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0.png"/><Relationship Id="rId8" Type="http://schemas.openxmlformats.org/officeDocument/2006/relationships/image" Target="../media/image24.png"/><Relationship Id="rId3" Type="http://schemas.openxmlformats.org/officeDocument/2006/relationships/image" Target="../media/image4.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jpeg"/><Relationship Id="rId33" Type="http://schemas.openxmlformats.org/officeDocument/2006/relationships/image" Target="../media/image48.png"/><Relationship Id="rId38"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22.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lumMod val="40000"/>
                <a:lumOff val="60000"/>
              </a:schemeClr>
            </a:gs>
            <a:gs pos="42000">
              <a:schemeClr val="accent4">
                <a:lumMod val="20000"/>
                <a:lumOff val="80000"/>
              </a:schemeClr>
            </a:gs>
            <a:gs pos="0">
              <a:schemeClr val="tx1"/>
            </a:gs>
          </a:gsLst>
          <a:lin ang="5400000" scaled="1"/>
        </a:gradFill>
        <a:effectLst/>
      </p:bgPr>
    </p:bg>
    <p:spTree>
      <p:nvGrpSpPr>
        <p:cNvPr id="1" name=""/>
        <p:cNvGrpSpPr/>
        <p:nvPr/>
      </p:nvGrpSpPr>
      <p:grpSpPr>
        <a:xfrm>
          <a:off x="0" y="0"/>
          <a:ext cx="0" cy="0"/>
          <a:chOff x="0" y="0"/>
          <a:chExt cx="0" cy="0"/>
        </a:xfrm>
      </p:grpSpPr>
      <p:pic>
        <p:nvPicPr>
          <p:cNvPr id="33" name="Picture 620">
            <a:extLst>
              <a:ext uri="{FF2B5EF4-FFF2-40B4-BE49-F238E27FC236}">
                <a16:creationId xmlns:a16="http://schemas.microsoft.com/office/drawing/2014/main" id="{3C407FF8-8C65-4409-8A7E-46F6AC8E795C}"/>
              </a:ext>
            </a:extLst>
          </p:cNvPr>
          <p:cNvPicPr>
            <a:picLocks noChangeAspect="1"/>
          </p:cNvPicPr>
          <p:nvPr/>
        </p:nvPicPr>
        <p:blipFill>
          <a:blip r:embed="rId3"/>
          <a:stretch>
            <a:fillRect/>
          </a:stretch>
        </p:blipFill>
        <p:spPr>
          <a:xfrm>
            <a:off x="20637017" y="23840859"/>
            <a:ext cx="1747644" cy="1686614"/>
          </a:xfrm>
          <a:prstGeom prst="rect">
            <a:avLst/>
          </a:prstGeom>
        </p:spPr>
      </p:pic>
      <p:sp>
        <p:nvSpPr>
          <p:cNvPr id="2" name="TextBox 1">
            <a:extLst>
              <a:ext uri="{FF2B5EF4-FFF2-40B4-BE49-F238E27FC236}">
                <a16:creationId xmlns:a16="http://schemas.microsoft.com/office/drawing/2014/main" id="{2602837B-F618-6E4C-8ECE-7572D4565C8E}"/>
              </a:ext>
            </a:extLst>
          </p:cNvPr>
          <p:cNvSpPr txBox="1"/>
          <p:nvPr/>
        </p:nvSpPr>
        <p:spPr>
          <a:xfrm>
            <a:off x="625088" y="2973741"/>
            <a:ext cx="12196840" cy="9332559"/>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Project Overview</a:t>
            </a:r>
          </a:p>
          <a:p>
            <a:r>
              <a:rPr lang="en-US" sz="2800" dirty="0">
                <a:solidFill>
                  <a:schemeClr val="bg1"/>
                </a:solidFill>
                <a:latin typeface="Optima" charset="0"/>
                <a:ea typeface="Optima" charset="0"/>
                <a:cs typeface="Optima" charset="0"/>
              </a:rPr>
              <a:t>To design, manufacture, and launch a high-powered, multi-stage rocket for the SEDS University Student Rocketry Competition</a:t>
            </a:r>
          </a:p>
          <a:p>
            <a:pPr marL="457200" indent="-457200">
              <a:buFont typeface="Arial" panose="020B0604020202020204" pitchFamily="34" charset="0"/>
              <a:buChar char="•"/>
            </a:pPr>
            <a:r>
              <a:rPr lang="en-US" sz="2800" dirty="0">
                <a:solidFill>
                  <a:schemeClr val="bg1"/>
                </a:solidFill>
                <a:latin typeface="Optima" charset="0"/>
                <a:ea typeface="Optima" charset="0"/>
                <a:cs typeface="Optima" charset="0"/>
              </a:rPr>
              <a:t>Goals</a:t>
            </a:r>
          </a:p>
          <a:p>
            <a:pPr marL="914400" lvl="1" indent="-457200">
              <a:buFont typeface="Arial" panose="020B0604020202020204" pitchFamily="34" charset="0"/>
              <a:buChar char="•"/>
            </a:pPr>
            <a:r>
              <a:rPr lang="en-US" sz="2800" dirty="0">
                <a:solidFill>
                  <a:schemeClr val="bg1"/>
                </a:solidFill>
                <a:latin typeface="Optima" charset="0"/>
                <a:ea typeface="Optima" charset="0"/>
                <a:cs typeface="Optima" charset="0"/>
              </a:rPr>
              <a:t>Design a high-powered engine class rocket to achieve </a:t>
            </a:r>
            <a:r>
              <a:rPr lang="en-US" sz="2800" b="1" dirty="0">
                <a:solidFill>
                  <a:schemeClr val="bg1"/>
                </a:solidFill>
                <a:latin typeface="Optima" charset="0"/>
                <a:ea typeface="Optima" charset="0"/>
                <a:cs typeface="Optima" charset="0"/>
              </a:rPr>
              <a:t>maximum altitude</a:t>
            </a:r>
            <a:endParaRPr lang="en-US" sz="2800" dirty="0">
              <a:solidFill>
                <a:schemeClr val="bg1"/>
              </a:solidFill>
              <a:latin typeface="Optima" charset="0"/>
              <a:ea typeface="Optima" charset="0"/>
              <a:cs typeface="Optima" charset="0"/>
            </a:endParaRPr>
          </a:p>
          <a:p>
            <a:pPr marL="914400" lvl="1" indent="-457200">
              <a:buFont typeface="Arial" panose="020B0604020202020204" pitchFamily="34" charset="0"/>
              <a:buChar char="•"/>
            </a:pPr>
            <a:r>
              <a:rPr lang="en-US" sz="2800" dirty="0">
                <a:solidFill>
                  <a:schemeClr val="bg1"/>
                </a:solidFill>
                <a:latin typeface="Optima" charset="0"/>
                <a:ea typeface="Optima" charset="0"/>
                <a:cs typeface="Optima" charset="0"/>
              </a:rPr>
              <a:t>Implement a comprehensive recovery system that results in a fully reusable rocket</a:t>
            </a:r>
          </a:p>
          <a:p>
            <a:pPr marL="457200" indent="-457200">
              <a:buFont typeface="Arial" panose="020B0604020202020204" pitchFamily="34" charset="0"/>
              <a:buChar char="•"/>
            </a:pPr>
            <a:r>
              <a:rPr lang="en-US" sz="2800" dirty="0">
                <a:solidFill>
                  <a:schemeClr val="bg1"/>
                </a:solidFill>
                <a:latin typeface="Optima" charset="0"/>
                <a:ea typeface="Optima" charset="0"/>
                <a:cs typeface="Optima" charset="0"/>
              </a:rPr>
              <a:t>Constraints</a:t>
            </a:r>
            <a:endParaRPr lang="en-US" dirty="0">
              <a:solidFill>
                <a:schemeClr val="bg1"/>
              </a:solidFill>
              <a:latin typeface="Optima" charset="0"/>
              <a:ea typeface="Optima" charset="0"/>
              <a:cs typeface="Optima" charset="0"/>
            </a:endParaRPr>
          </a:p>
          <a:p>
            <a:pPr marL="914400" lvl="1" indent="-457200">
              <a:buFont typeface="Arial" panose="020B0604020202020204" pitchFamily="34" charset="0"/>
              <a:buChar char="•"/>
            </a:pPr>
            <a:r>
              <a:rPr lang="en-US" sz="2800" dirty="0">
                <a:solidFill>
                  <a:schemeClr val="bg1"/>
                </a:solidFill>
                <a:latin typeface="Optima" charset="0"/>
                <a:ea typeface="Optima" charset="0"/>
                <a:cs typeface="Optima" charset="0"/>
              </a:rPr>
              <a:t>Total combined engine impulse must not exceed 640.0 N-s</a:t>
            </a:r>
          </a:p>
          <a:p>
            <a:pPr marL="914400" lvl="1" indent="-457200">
              <a:buFont typeface="Arial" panose="020B0604020202020204" pitchFamily="34" charset="0"/>
              <a:buChar char="•"/>
            </a:pPr>
            <a:r>
              <a:rPr lang="en-US" sz="2800" dirty="0">
                <a:solidFill>
                  <a:schemeClr val="bg1"/>
                </a:solidFill>
                <a:latin typeface="Optima" charset="0"/>
                <a:ea typeface="Optima" charset="0"/>
                <a:cs typeface="Optima" charset="0"/>
              </a:rPr>
              <a:t>Must have</a:t>
            </a:r>
            <a:r>
              <a:rPr lang="en-US" sz="2800" i="1" dirty="0">
                <a:solidFill>
                  <a:schemeClr val="bg1"/>
                </a:solidFill>
                <a:latin typeface="Optima" charset="0"/>
                <a:ea typeface="Optima" charset="0"/>
                <a:cs typeface="Optima" charset="0"/>
              </a:rPr>
              <a:t> at least</a:t>
            </a:r>
            <a:r>
              <a:rPr lang="en-US" sz="2800" dirty="0">
                <a:solidFill>
                  <a:schemeClr val="bg1"/>
                </a:solidFill>
                <a:latin typeface="Optima" charset="0"/>
                <a:ea typeface="Optima" charset="0"/>
                <a:cs typeface="Optima" charset="0"/>
              </a:rPr>
              <a:t> two propulsion stages</a:t>
            </a:r>
            <a:endParaRPr lang="en-US" sz="5400" dirty="0">
              <a:solidFill>
                <a:schemeClr val="bg1"/>
              </a:solidFill>
              <a:latin typeface="Optima" charset="0"/>
              <a:ea typeface="Optima" charset="0"/>
              <a:cs typeface="Optima" charset="0"/>
            </a:endParaRPr>
          </a:p>
          <a:p>
            <a:pPr algn="ctr"/>
            <a:endParaRPr lang="en-US" sz="5400" dirty="0">
              <a:cs typeface="Calibri"/>
            </a:endParaRPr>
          </a:p>
          <a:p>
            <a:pPr algn="ctr"/>
            <a:endParaRPr lang="en-US" sz="5400" dirty="0">
              <a:cs typeface="Calibri"/>
            </a:endParaRPr>
          </a:p>
        </p:txBody>
      </p:sp>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088" y="590275"/>
            <a:ext cx="11940864" cy="2010811"/>
          </a:xfrm>
          <a:prstGeom prst="rect">
            <a:avLst/>
          </a:prstGeom>
        </p:spPr>
      </p:pic>
      <p:sp>
        <p:nvSpPr>
          <p:cNvPr id="5" name="TextBox 4">
            <a:extLst>
              <a:ext uri="{FF2B5EF4-FFF2-40B4-BE49-F238E27FC236}">
                <a16:creationId xmlns:a16="http://schemas.microsoft.com/office/drawing/2014/main" id="{8A08F2AC-AB47-EE4E-9E17-D502FF32FA4C}"/>
              </a:ext>
            </a:extLst>
          </p:cNvPr>
          <p:cNvSpPr txBox="1"/>
          <p:nvPr/>
        </p:nvSpPr>
        <p:spPr>
          <a:xfrm>
            <a:off x="810965" y="22065245"/>
            <a:ext cx="12196840" cy="10058400"/>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Propulsion</a:t>
            </a:r>
            <a:endParaRPr lang="en-US" sz="5400" b="1" dirty="0">
              <a:solidFill>
                <a:schemeClr val="bg1"/>
              </a:solidFill>
              <a:latin typeface="Optima" charset="0"/>
              <a:ea typeface="Optima" charset="0"/>
              <a:cs typeface="Optima" charset="0"/>
            </a:endParaRPr>
          </a:p>
          <a:p>
            <a:pPr marL="457200" indent="-457200">
              <a:buFont typeface="Arial" charset="0"/>
              <a:buChar char="•"/>
            </a:pPr>
            <a:r>
              <a:rPr lang="en-US" sz="2800" dirty="0">
                <a:solidFill>
                  <a:schemeClr val="bg1"/>
                </a:solidFill>
                <a:latin typeface="Optima" charset="0"/>
                <a:ea typeface="Optima" charset="0"/>
                <a:cs typeface="Optima" charset="0"/>
              </a:rPr>
              <a:t>A Static Test Fire Rig was designed and manufactured to test the propulsion characteristics of each engine and to verify total engine impulse stays below 640.0 N-s</a:t>
            </a:r>
          </a:p>
          <a:p>
            <a:endParaRPr lang="en-US" sz="2800" dirty="0">
              <a:solidFill>
                <a:schemeClr val="bg1"/>
              </a:solidFill>
              <a:latin typeface="Optima" charset="0"/>
              <a:ea typeface="Optima" charset="0"/>
              <a:cs typeface="Optima" charset="0"/>
            </a:endParaRPr>
          </a:p>
          <a:p>
            <a:endParaRPr lang="en-US" sz="2800" dirty="0">
              <a:solidFill>
                <a:schemeClr val="bg1"/>
              </a:solidFill>
              <a:latin typeface="Kohinoor Devanagari Book" charset="0"/>
              <a:ea typeface="Kohinoor Devanagari Book" charset="0"/>
              <a:cs typeface="Kohinoor Devanagari Book" charset="0"/>
            </a:endParaRPr>
          </a:p>
          <a:p>
            <a:pPr algn="ctr"/>
            <a:endParaRPr lang="en-US" sz="2800" dirty="0">
              <a:solidFill>
                <a:schemeClr val="bg1"/>
              </a:solidFill>
              <a:cs typeface="Calibri"/>
            </a:endParaRPr>
          </a:p>
          <a:p>
            <a:pPr algn="ctr"/>
            <a:endParaRPr lang="en-US" sz="5400" dirty="0">
              <a:solidFill>
                <a:schemeClr val="bg1"/>
              </a:solidFill>
              <a:cs typeface="Calibri"/>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cs typeface="Calibri"/>
            </a:endParaRPr>
          </a:p>
          <a:p>
            <a:pPr algn="ctr"/>
            <a:endParaRPr lang="en-US" sz="2800" dirty="0">
              <a:solidFill>
                <a:schemeClr val="bg1"/>
              </a:solidFill>
              <a:cs typeface="Calibri"/>
            </a:endParaRPr>
          </a:p>
        </p:txBody>
      </p:sp>
      <p:pic>
        <p:nvPicPr>
          <p:cNvPr id="9" name="Picture 8"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6049" y="114654"/>
            <a:ext cx="4247540" cy="2668871"/>
          </a:xfrm>
          <a:prstGeom prst="rect">
            <a:avLst/>
          </a:prstGeom>
        </p:spPr>
      </p:pic>
      <p:sp>
        <p:nvSpPr>
          <p:cNvPr id="11" name="TextBox 10">
            <a:extLst>
              <a:ext uri="{FF2B5EF4-FFF2-40B4-BE49-F238E27FC236}">
                <a16:creationId xmlns:a16="http://schemas.microsoft.com/office/drawing/2014/main" id="{20BBEEF6-3366-EB4D-A4DC-75ABBB8D896D}"/>
              </a:ext>
            </a:extLst>
          </p:cNvPr>
          <p:cNvSpPr txBox="1"/>
          <p:nvPr/>
        </p:nvSpPr>
        <p:spPr>
          <a:xfrm>
            <a:off x="15002084" y="24861509"/>
            <a:ext cx="12840834" cy="7315200"/>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Manufacturing</a:t>
            </a:r>
          </a:p>
          <a:p>
            <a:pPr algn="ctr"/>
            <a:endParaRPr lang="en-US" sz="5400" dirty="0"/>
          </a:p>
          <a:p>
            <a:pPr algn="ctr"/>
            <a:endParaRPr lang="en-US" sz="5400" dirty="0"/>
          </a:p>
          <a:p>
            <a:pPr algn="ctr"/>
            <a:endParaRPr lang="en-US" sz="5400" dirty="0"/>
          </a:p>
        </p:txBody>
      </p:sp>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1027" y="369416"/>
            <a:ext cx="3671743" cy="1722545"/>
          </a:xfrm>
          <a:prstGeom prst="rect">
            <a:avLst/>
          </a:prstGeom>
        </p:spPr>
      </p:pic>
      <p:pic>
        <p:nvPicPr>
          <p:cNvPr id="14" name="Picture 13">
            <a:extLst>
              <a:ext uri="{FF2B5EF4-FFF2-40B4-BE49-F238E27FC236}">
                <a16:creationId xmlns:a16="http://schemas.microsoft.com/office/drawing/2014/main" id="{AFECED83-B596-4274-B3FC-39B40D1646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55721" y="552884"/>
            <a:ext cx="4861556" cy="1554480"/>
          </a:xfrm>
          <a:prstGeom prst="rect">
            <a:avLst/>
          </a:prstGeom>
        </p:spPr>
      </p:pic>
      <p:pic>
        <p:nvPicPr>
          <p:cNvPr id="13" name="Picture 14" descr="A picture containing text, map&#10;&#10;Description generated with very high confidence">
            <a:extLst>
              <a:ext uri="{FF2B5EF4-FFF2-40B4-BE49-F238E27FC236}">
                <a16:creationId xmlns:a16="http://schemas.microsoft.com/office/drawing/2014/main" id="{5BE4C26A-2FAD-40D2-8072-269D483CD853}"/>
              </a:ext>
            </a:extLst>
          </p:cNvPr>
          <p:cNvPicPr>
            <a:picLocks noChangeAspect="1"/>
          </p:cNvPicPr>
          <p:nvPr/>
        </p:nvPicPr>
        <p:blipFill>
          <a:blip r:embed="rId8"/>
          <a:stretch>
            <a:fillRect/>
          </a:stretch>
        </p:blipFill>
        <p:spPr>
          <a:xfrm>
            <a:off x="1116448" y="27030492"/>
            <a:ext cx="6564451" cy="4802854"/>
          </a:xfrm>
          <a:prstGeom prst="rect">
            <a:avLst/>
          </a:prstGeom>
          <a:ln>
            <a:solidFill>
              <a:schemeClr val="bg1"/>
            </a:solidFill>
          </a:ln>
        </p:spPr>
      </p:pic>
      <p:sp>
        <p:nvSpPr>
          <p:cNvPr id="3" name="TextBox 2"/>
          <p:cNvSpPr txBox="1"/>
          <p:nvPr/>
        </p:nvSpPr>
        <p:spPr>
          <a:xfrm>
            <a:off x="23957280" y="6644640"/>
            <a:ext cx="184731" cy="369332"/>
          </a:xfrm>
          <a:prstGeom prst="rect">
            <a:avLst/>
          </a:prstGeom>
          <a:noFill/>
        </p:spPr>
        <p:txBody>
          <a:bodyPr wrap="none" rtlCol="0">
            <a:spAutoFit/>
          </a:bodyPr>
          <a:lstStyle/>
          <a:p>
            <a:endParaRPr lang="en-US" dirty="0"/>
          </a:p>
        </p:txBody>
      </p:sp>
      <p:pic>
        <p:nvPicPr>
          <p:cNvPr id="12"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9114" y="8318500"/>
            <a:ext cx="5634987" cy="3756658"/>
          </a:xfrm>
          <a:prstGeom prst="rect">
            <a:avLst/>
          </a:prstGeom>
          <a:ln>
            <a:solidFill>
              <a:schemeClr val="bg1"/>
            </a:solidFill>
          </a:ln>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80520" y="8318500"/>
            <a:ext cx="5634988" cy="3756658"/>
          </a:xfrm>
          <a:prstGeom prst="rect">
            <a:avLst/>
          </a:prstGeom>
          <a:ln>
            <a:solidFill>
              <a:schemeClr val="bg1"/>
            </a:solidFill>
          </a:ln>
        </p:spPr>
      </p:pic>
      <p:pic>
        <p:nvPicPr>
          <p:cNvPr id="28" name="Picture 27" descr="A picture containing person, indoor, table, wall&#10;&#10;Description generated with very high confidence">
            <a:extLst>
              <a:ext uri="{FF2B5EF4-FFF2-40B4-BE49-F238E27FC236}">
                <a16:creationId xmlns:a16="http://schemas.microsoft.com/office/drawing/2014/main" id="{17F82095-2ED4-4D89-97DF-AA01A7055C7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529506" y="28152339"/>
            <a:ext cx="5391510" cy="3657600"/>
          </a:xfrm>
          <a:prstGeom prst="rect">
            <a:avLst/>
          </a:prstGeom>
          <a:ln>
            <a:solidFill>
              <a:schemeClr val="bg1"/>
            </a:solidFill>
          </a:ln>
        </p:spPr>
      </p:pic>
      <p:sp>
        <p:nvSpPr>
          <p:cNvPr id="100" name="TextBox 99">
            <a:extLst>
              <a:ext uri="{FF2B5EF4-FFF2-40B4-BE49-F238E27FC236}">
                <a16:creationId xmlns:a16="http://schemas.microsoft.com/office/drawing/2014/main" id="{5BB03A6E-0C82-1343-939A-4C3F1380C6D6}"/>
              </a:ext>
            </a:extLst>
          </p:cNvPr>
          <p:cNvSpPr txBox="1"/>
          <p:nvPr/>
        </p:nvSpPr>
        <p:spPr>
          <a:xfrm>
            <a:off x="29818251" y="29837991"/>
            <a:ext cx="13215217" cy="2341051"/>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800" dirty="0">
                <a:solidFill>
                  <a:schemeClr val="bg1"/>
                </a:solidFill>
                <a:latin typeface="Optima" charset="0"/>
                <a:ea typeface="Optima" charset="0"/>
                <a:cs typeface="Optima" charset="0"/>
              </a:rPr>
              <a:t>A huge thanks to all the members of UNH SEDS, Prof. Martin Wosnik, Alireza Ebadi, Thomas Collins, the Parents Association, and our advisor Todd Gross for all the support </a:t>
            </a:r>
          </a:p>
        </p:txBody>
      </p:sp>
      <p:sp>
        <p:nvSpPr>
          <p:cNvPr id="101" name="TextBox 100">
            <a:extLst>
              <a:ext uri="{FF2B5EF4-FFF2-40B4-BE49-F238E27FC236}">
                <a16:creationId xmlns:a16="http://schemas.microsoft.com/office/drawing/2014/main" id="{29989C0F-9111-2F43-B8F0-611E23F3EAB2}"/>
              </a:ext>
            </a:extLst>
          </p:cNvPr>
          <p:cNvSpPr txBox="1"/>
          <p:nvPr/>
        </p:nvSpPr>
        <p:spPr>
          <a:xfrm>
            <a:off x="27993292" y="557368"/>
            <a:ext cx="11747184" cy="1567503"/>
          </a:xfrm>
          <a:prstGeom prst="rect">
            <a:avLst/>
          </a:prstGeom>
          <a:noFill/>
        </p:spPr>
        <p:txBody>
          <a:bodyPr wrap="square" rtlCol="0">
            <a:noAutofit/>
          </a:bodyPr>
          <a:lstStyle/>
          <a:p>
            <a:pPr algn="ctr"/>
            <a:r>
              <a:rPr lang="en-US" sz="2800" dirty="0">
                <a:solidFill>
                  <a:schemeClr val="bg1"/>
                </a:solidFill>
                <a:latin typeface="Optima" charset="0"/>
                <a:ea typeface="Optima" charset="0"/>
                <a:cs typeface="Optima" charset="0"/>
              </a:rPr>
              <a:t>Department of Mechanical Engineering</a:t>
            </a:r>
          </a:p>
          <a:p>
            <a:pPr algn="ctr"/>
            <a:r>
              <a:rPr lang="en-US" sz="2800" dirty="0">
                <a:solidFill>
                  <a:schemeClr val="bg1"/>
                </a:solidFill>
                <a:latin typeface="Optima" charset="0"/>
                <a:ea typeface="Optima" charset="0"/>
                <a:cs typeface="Optima" charset="0"/>
              </a:rPr>
              <a:t>Authors: Charlie Nitschelm, Kevin Bucher, Nick Clegg, Reilly Webb </a:t>
            </a:r>
          </a:p>
          <a:p>
            <a:pPr algn="ctr"/>
            <a:r>
              <a:rPr lang="en-US" sz="2800" dirty="0">
                <a:solidFill>
                  <a:schemeClr val="bg1"/>
                </a:solidFill>
                <a:latin typeface="Optima" charset="0"/>
                <a:ea typeface="Optima" charset="0"/>
                <a:cs typeface="Optima" charset="0"/>
              </a:rPr>
              <a:t>Advisor: Dr. Todd Gross</a:t>
            </a:r>
          </a:p>
          <a:p>
            <a:pPr algn="ctr"/>
            <a:endParaRPr lang="en-US" sz="2800" dirty="0">
              <a:solidFill>
                <a:schemeClr val="bg1"/>
              </a:solidFill>
            </a:endParaRPr>
          </a:p>
        </p:txBody>
      </p:sp>
      <p:grpSp>
        <p:nvGrpSpPr>
          <p:cNvPr id="403" name="Group 28"/>
          <p:cNvGrpSpPr/>
          <p:nvPr/>
        </p:nvGrpSpPr>
        <p:grpSpPr>
          <a:xfrm>
            <a:off x="1076089" y="12877064"/>
            <a:ext cx="11313633" cy="8468436"/>
            <a:chOff x="1076227" y="13006731"/>
            <a:chExt cx="11313633" cy="8468436"/>
          </a:xfrm>
        </p:grpSpPr>
        <p:sp>
          <p:nvSpPr>
            <p:cNvPr id="35" name="Rectangle 32">
              <a:extLst>
                <a:ext uri="{FF2B5EF4-FFF2-40B4-BE49-F238E27FC236}">
                  <a16:creationId xmlns:a16="http://schemas.microsoft.com/office/drawing/2014/main" id="{E3E550D7-3676-4679-9FEE-6DBEE20FCB72}"/>
                </a:ext>
              </a:extLst>
            </p:cNvPr>
            <p:cNvSpPr/>
            <p:nvPr/>
          </p:nvSpPr>
          <p:spPr>
            <a:xfrm>
              <a:off x="1076227" y="13954578"/>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Optima" charset="0"/>
                  <a:ea typeface="Optima" charset="0"/>
                  <a:cs typeface="Optima" charset="0"/>
                </a:rPr>
                <a:t>Research Aerodynamic Theory</a:t>
              </a:r>
            </a:p>
          </p:txBody>
        </p:sp>
        <p:sp>
          <p:nvSpPr>
            <p:cNvPr id="39" name="Rectangle 33">
              <a:extLst>
                <a:ext uri="{FF2B5EF4-FFF2-40B4-BE49-F238E27FC236}">
                  <a16:creationId xmlns:a16="http://schemas.microsoft.com/office/drawing/2014/main" id="{18C0A537-6108-45C8-BB38-1C55FBD025D6}"/>
                </a:ext>
              </a:extLst>
            </p:cNvPr>
            <p:cNvSpPr/>
            <p:nvPr/>
          </p:nvSpPr>
          <p:spPr>
            <a:xfrm>
              <a:off x="1756041" y="20103567"/>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Optima" charset="0"/>
                  <a:ea typeface="Optima" charset="0"/>
                  <a:cs typeface="Optima" charset="0"/>
                </a:rPr>
                <a:t>Improve Field Launch Techniques</a:t>
              </a:r>
            </a:p>
          </p:txBody>
        </p:sp>
        <p:sp>
          <p:nvSpPr>
            <p:cNvPr id="43" name="Oval 36">
              <a:extLst>
                <a:ext uri="{FF2B5EF4-FFF2-40B4-BE49-F238E27FC236}">
                  <a16:creationId xmlns:a16="http://schemas.microsoft.com/office/drawing/2014/main" id="{54F57B6A-B466-4FF9-ACAE-CA0FF1C5D2A1}"/>
                </a:ext>
              </a:extLst>
            </p:cNvPr>
            <p:cNvSpPr/>
            <p:nvPr/>
          </p:nvSpPr>
          <p:spPr>
            <a:xfrm>
              <a:off x="5250035" y="185082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Optima" charset="0"/>
                  <a:ea typeface="Optima" charset="0"/>
                  <a:cs typeface="Optima" charset="0"/>
                </a:rPr>
                <a:t>Launch and Gather Data</a:t>
              </a:r>
            </a:p>
          </p:txBody>
        </p:sp>
        <p:sp>
          <p:nvSpPr>
            <p:cNvPr id="44" name="Oval 37">
              <a:extLst>
                <a:ext uri="{FF2B5EF4-FFF2-40B4-BE49-F238E27FC236}">
                  <a16:creationId xmlns:a16="http://schemas.microsoft.com/office/drawing/2014/main" id="{DC5B9FF8-06E1-4C2D-8735-DF9A7E5D53AC}"/>
                </a:ext>
              </a:extLst>
            </p:cNvPr>
            <p:cNvSpPr/>
            <p:nvPr/>
          </p:nvSpPr>
          <p:spPr>
            <a:xfrm>
              <a:off x="5248295" y="143934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Optima" charset="0"/>
                  <a:ea typeface="Optima" charset="0"/>
                  <a:cs typeface="Optima" charset="0"/>
                </a:rPr>
                <a:t>Optimize Rocket Dimensions</a:t>
              </a:r>
            </a:p>
          </p:txBody>
        </p:sp>
        <p:sp>
          <p:nvSpPr>
            <p:cNvPr id="45" name="Oval 39">
              <a:extLst>
                <a:ext uri="{FF2B5EF4-FFF2-40B4-BE49-F238E27FC236}">
                  <a16:creationId xmlns:a16="http://schemas.microsoft.com/office/drawing/2014/main" id="{6E4F9E57-BCA8-4ACA-B95C-18E887241D8F}"/>
                </a:ext>
              </a:extLst>
            </p:cNvPr>
            <p:cNvSpPr/>
            <p:nvPr/>
          </p:nvSpPr>
          <p:spPr>
            <a:xfrm>
              <a:off x="8732260" y="16386029"/>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Optima" charset="0"/>
                  <a:ea typeface="Optima" charset="0"/>
                  <a:cs typeface="Optima" charset="0"/>
                </a:rPr>
                <a:t>Manufacture and Assemble</a:t>
              </a:r>
            </a:p>
          </p:txBody>
        </p:sp>
        <p:sp>
          <p:nvSpPr>
            <p:cNvPr id="46" name="Oval 40">
              <a:extLst>
                <a:ext uri="{FF2B5EF4-FFF2-40B4-BE49-F238E27FC236}">
                  <a16:creationId xmlns:a16="http://schemas.microsoft.com/office/drawing/2014/main" id="{084EC7FB-9365-4746-97D6-9330DFFC63B7}"/>
                </a:ext>
              </a:extLst>
            </p:cNvPr>
            <p:cNvSpPr/>
            <p:nvPr/>
          </p:nvSpPr>
          <p:spPr>
            <a:xfrm>
              <a:off x="1729595" y="164508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Optima" charset="0"/>
                  <a:ea typeface="Optima" charset="0"/>
                  <a:cs typeface="Optima" charset="0"/>
                </a:rPr>
                <a:t>Improve</a:t>
              </a:r>
            </a:p>
            <a:p>
              <a:pPr algn="ctr"/>
              <a:r>
                <a:rPr lang="en-US" sz="2800">
                  <a:solidFill>
                    <a:schemeClr val="bg1"/>
                  </a:solidFill>
                  <a:latin typeface="Optima" charset="0"/>
                  <a:ea typeface="Optima" charset="0"/>
                  <a:cs typeface="Optima" charset="0"/>
                </a:rPr>
                <a:t>Aerodynamic Models</a:t>
              </a:r>
            </a:p>
          </p:txBody>
        </p:sp>
        <p:sp>
          <p:nvSpPr>
            <p:cNvPr id="234" name="Rectangle 41">
              <a:extLst>
                <a:ext uri="{FF2B5EF4-FFF2-40B4-BE49-F238E27FC236}">
                  <a16:creationId xmlns:a16="http://schemas.microsoft.com/office/drawing/2014/main" id="{BAFC7213-42C3-4AB2-8DE9-D3D2EA5C1D8C}"/>
                </a:ext>
              </a:extLst>
            </p:cNvPr>
            <p:cNvSpPr/>
            <p:nvPr/>
          </p:nvSpPr>
          <p:spPr>
            <a:xfrm>
              <a:off x="8851623" y="13006731"/>
              <a:ext cx="3075384" cy="128863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Optima" charset="0"/>
                  <a:ea typeface="Optima" charset="0"/>
                  <a:cs typeface="Optima" charset="0"/>
                </a:rPr>
                <a:t>Check Integrity with Finite Element Analysis</a:t>
              </a:r>
            </a:p>
          </p:txBody>
        </p:sp>
        <p:sp>
          <p:nvSpPr>
            <p:cNvPr id="49" name="Rectangle 51">
              <a:extLst>
                <a:ext uri="{FF2B5EF4-FFF2-40B4-BE49-F238E27FC236}">
                  <a16:creationId xmlns:a16="http://schemas.microsoft.com/office/drawing/2014/main" id="{9B4A01A3-D4BC-44AA-A875-21A49A3E8322}"/>
                </a:ext>
              </a:extLst>
            </p:cNvPr>
            <p:cNvSpPr/>
            <p:nvPr/>
          </p:nvSpPr>
          <p:spPr>
            <a:xfrm>
              <a:off x="9627865" y="19675419"/>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Optima" charset="0"/>
                  <a:ea typeface="Optima" charset="0"/>
                  <a:cs typeface="Optima" charset="0"/>
                </a:rPr>
                <a:t>Improve Manufacturing Techniques</a:t>
              </a:r>
            </a:p>
          </p:txBody>
        </p:sp>
        <p:sp>
          <p:nvSpPr>
            <p:cNvPr id="31" name="Arc 52">
              <a:extLst>
                <a:ext uri="{FF2B5EF4-FFF2-40B4-BE49-F238E27FC236}">
                  <a16:creationId xmlns:a16="http://schemas.microsoft.com/office/drawing/2014/main" id="{4BDAD328-C65C-4E44-84DC-74C09419377C}"/>
                </a:ext>
              </a:extLst>
            </p:cNvPr>
            <p:cNvSpPr/>
            <p:nvPr/>
          </p:nvSpPr>
          <p:spPr>
            <a:xfrm rot="18853789">
              <a:off x="4076292" y="15489903"/>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7" name="Arc 53">
              <a:extLst>
                <a:ext uri="{FF2B5EF4-FFF2-40B4-BE49-F238E27FC236}">
                  <a16:creationId xmlns:a16="http://schemas.microsoft.com/office/drawing/2014/main" id="{05DAC675-E1E3-FA49-997B-A3AD741F511D}"/>
                </a:ext>
              </a:extLst>
            </p:cNvPr>
            <p:cNvSpPr/>
            <p:nvPr/>
          </p:nvSpPr>
          <p:spPr>
            <a:xfrm rot="2782364">
              <a:off x="8666060" y="15309239"/>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0" name="Arc 54">
              <a:extLst>
                <a:ext uri="{FF2B5EF4-FFF2-40B4-BE49-F238E27FC236}">
                  <a16:creationId xmlns:a16="http://schemas.microsoft.com/office/drawing/2014/main" id="{629C723E-5FAF-E245-9241-E58F71514864}"/>
                </a:ext>
              </a:extLst>
            </p:cNvPr>
            <p:cNvSpPr/>
            <p:nvPr/>
          </p:nvSpPr>
          <p:spPr>
            <a:xfrm rot="8256335">
              <a:off x="8704337" y="18105423"/>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Arc 55">
              <a:extLst>
                <a:ext uri="{FF2B5EF4-FFF2-40B4-BE49-F238E27FC236}">
                  <a16:creationId xmlns:a16="http://schemas.microsoft.com/office/drawing/2014/main" id="{E8113188-037B-7D46-99F1-5B49012BED2B}"/>
                </a:ext>
              </a:extLst>
            </p:cNvPr>
            <p:cNvSpPr/>
            <p:nvPr/>
          </p:nvSpPr>
          <p:spPr>
            <a:xfrm rot="13530630">
              <a:off x="4157759" y="18096162"/>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6" name="TextBox 56">
              <a:extLst>
                <a:ext uri="{FF2B5EF4-FFF2-40B4-BE49-F238E27FC236}">
                  <a16:creationId xmlns:a16="http://schemas.microsoft.com/office/drawing/2014/main" id="{8C1F9030-5581-4B56-8ADE-A63D0886AA0B}"/>
                </a:ext>
              </a:extLst>
            </p:cNvPr>
            <p:cNvSpPr txBox="1"/>
            <p:nvPr/>
          </p:nvSpPr>
          <p:spPr>
            <a:xfrm>
              <a:off x="5657485" y="16518440"/>
              <a:ext cx="2807947" cy="1754326"/>
            </a:xfrm>
            <a:prstGeom prst="rect">
              <a:avLst/>
            </a:prstGeom>
            <a:noFill/>
            <a:ln>
              <a:noFill/>
            </a:ln>
          </p:spPr>
          <p:txBody>
            <a:bodyPr wrap="square" rtlCol="0">
              <a:spAutoFit/>
            </a:bodyPr>
            <a:lstStyle/>
            <a:p>
              <a:pPr algn="ctr"/>
              <a:r>
                <a:rPr lang="en-US" sz="3600">
                  <a:solidFill>
                    <a:schemeClr val="bg1"/>
                  </a:solidFill>
                  <a:latin typeface="Optima" charset="0"/>
                  <a:ea typeface="Optima" charset="0"/>
                  <a:cs typeface="Optima" charset="0"/>
                </a:rPr>
                <a:t>Rocket Improvement Cycle</a:t>
              </a:r>
            </a:p>
          </p:txBody>
        </p:sp>
        <p:cxnSp>
          <p:nvCxnSpPr>
            <p:cNvPr id="36" name="Straight Arrow Connector 57">
              <a:extLst>
                <a:ext uri="{FF2B5EF4-FFF2-40B4-BE49-F238E27FC236}">
                  <a16:creationId xmlns:a16="http://schemas.microsoft.com/office/drawing/2014/main" id="{387C44F7-7AAF-0C49-BC16-7881040D76CB}"/>
                </a:ext>
              </a:extLst>
            </p:cNvPr>
            <p:cNvCxnSpPr>
              <a:cxnSpLocks/>
            </p:cNvCxnSpPr>
            <p:nvPr/>
          </p:nvCxnSpPr>
          <p:spPr>
            <a:xfrm>
              <a:off x="2571384" y="15595680"/>
              <a:ext cx="351952" cy="75741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58">
              <a:extLst>
                <a:ext uri="{FF2B5EF4-FFF2-40B4-BE49-F238E27FC236}">
                  <a16:creationId xmlns:a16="http://schemas.microsoft.com/office/drawing/2014/main" id="{94942A94-DF16-1F4D-B407-A04F154B9A76}"/>
                </a:ext>
              </a:extLst>
            </p:cNvPr>
            <p:cNvCxnSpPr/>
            <p:nvPr/>
          </p:nvCxnSpPr>
          <p:spPr>
            <a:xfrm flipH="1" flipV="1">
              <a:off x="10621230" y="18361537"/>
              <a:ext cx="347618" cy="10427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8" name="Arc 173">
              <a:extLst>
                <a:ext uri="{FF2B5EF4-FFF2-40B4-BE49-F238E27FC236}">
                  <a16:creationId xmlns:a16="http://schemas.microsoft.com/office/drawing/2014/main" id="{FC25DA66-255A-2549-96A8-03D6F3B5F29F}"/>
                </a:ext>
              </a:extLst>
            </p:cNvPr>
            <p:cNvSpPr/>
            <p:nvPr/>
          </p:nvSpPr>
          <p:spPr>
            <a:xfrm rot="19908338">
              <a:off x="7724157" y="14043590"/>
              <a:ext cx="1319747" cy="1008215"/>
            </a:xfrm>
            <a:prstGeom prst="arc">
              <a:avLst>
                <a:gd name="adj1" fmla="val 14195042"/>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9" name="Arc 174">
              <a:extLst>
                <a:ext uri="{FF2B5EF4-FFF2-40B4-BE49-F238E27FC236}">
                  <a16:creationId xmlns:a16="http://schemas.microsoft.com/office/drawing/2014/main" id="{CBA4C57E-0A7C-864D-B5E8-4D45BB4F1218}"/>
                </a:ext>
              </a:extLst>
            </p:cNvPr>
            <p:cNvSpPr/>
            <p:nvPr/>
          </p:nvSpPr>
          <p:spPr>
            <a:xfrm rot="9932220">
              <a:off x="8295271" y="13772266"/>
              <a:ext cx="1319747" cy="1008215"/>
            </a:xfrm>
            <a:prstGeom prst="arc">
              <a:avLst>
                <a:gd name="adj1" fmla="val 12549476"/>
                <a:gd name="adj2" fmla="val 1848072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0" name="Arc 173">
              <a:extLst>
                <a:ext uri="{FF2B5EF4-FFF2-40B4-BE49-F238E27FC236}">
                  <a16:creationId xmlns:a16="http://schemas.microsoft.com/office/drawing/2014/main" id="{089BE3AD-C18A-D442-8FF8-15A2439F59DA}"/>
                </a:ext>
              </a:extLst>
            </p:cNvPr>
            <p:cNvSpPr/>
            <p:nvPr/>
          </p:nvSpPr>
          <p:spPr>
            <a:xfrm rot="19908338">
              <a:off x="4121965" y="19674600"/>
              <a:ext cx="1319747" cy="1008215"/>
            </a:xfrm>
            <a:prstGeom prst="arc">
              <a:avLst>
                <a:gd name="adj1" fmla="val 14195042"/>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1" name="Arc 173">
              <a:extLst>
                <a:ext uri="{FF2B5EF4-FFF2-40B4-BE49-F238E27FC236}">
                  <a16:creationId xmlns:a16="http://schemas.microsoft.com/office/drawing/2014/main" id="{D232BEEF-A9EE-FB49-A8B9-DB153B2FDB53}"/>
                </a:ext>
              </a:extLst>
            </p:cNvPr>
            <p:cNvSpPr/>
            <p:nvPr/>
          </p:nvSpPr>
          <p:spPr>
            <a:xfrm rot="9469448">
              <a:off x="4444747" y="19616095"/>
              <a:ext cx="1319747" cy="1008215"/>
            </a:xfrm>
            <a:prstGeom prst="arc">
              <a:avLst>
                <a:gd name="adj1" fmla="val 12800397"/>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0" name="TextBox 32">
            <a:extLst>
              <a:ext uri="{FF2B5EF4-FFF2-40B4-BE49-F238E27FC236}">
                <a16:creationId xmlns:a16="http://schemas.microsoft.com/office/drawing/2014/main" id="{89F8D99C-8D9D-A347-AE40-D7F5E8B18FE0}"/>
              </a:ext>
            </a:extLst>
          </p:cNvPr>
          <p:cNvSpPr txBox="1"/>
          <p:nvPr/>
        </p:nvSpPr>
        <p:spPr>
          <a:xfrm>
            <a:off x="29818251" y="2699617"/>
            <a:ext cx="13215217" cy="13423708"/>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Launch Simulation</a:t>
            </a: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p:txBody>
      </p:sp>
      <p:pic>
        <p:nvPicPr>
          <p:cNvPr id="21" name="Picture 33">
            <a:extLst>
              <a:ext uri="{FF2B5EF4-FFF2-40B4-BE49-F238E27FC236}">
                <a16:creationId xmlns:a16="http://schemas.microsoft.com/office/drawing/2014/main" id="{C081A82B-5482-46D3-9754-A6B78AE8853D}"/>
              </a:ext>
            </a:extLst>
          </p:cNvPr>
          <p:cNvPicPr>
            <a:picLocks noChangeAspect="1"/>
          </p:cNvPicPr>
          <p:nvPr/>
        </p:nvPicPr>
        <p:blipFill rotWithShape="1">
          <a:blip r:embed="rId12">
            <a:extLst>
              <a:ext uri="{28A0092B-C50C-407E-A947-70E740481C1C}">
                <a14:useLocalDpi xmlns:a14="http://schemas.microsoft.com/office/drawing/2010/main" val="0"/>
              </a:ext>
            </a:extLst>
          </a:blip>
          <a:srcRect l="5750" t="754" r="5578" b="1137"/>
          <a:stretch/>
        </p:blipFill>
        <p:spPr>
          <a:xfrm>
            <a:off x="37113404" y="3774359"/>
            <a:ext cx="5247087" cy="4354076"/>
          </a:xfrm>
          <a:prstGeom prst="rect">
            <a:avLst/>
          </a:prstGeom>
          <a:solidFill>
            <a:schemeClr val="tx2"/>
          </a:solidFill>
          <a:ln>
            <a:solidFill>
              <a:schemeClr val="bg1"/>
            </a:solidFill>
          </a:ln>
        </p:spPr>
      </p:pic>
      <p:pic>
        <p:nvPicPr>
          <p:cNvPr id="32" name="Picture 37">
            <a:extLst>
              <a:ext uri="{FF2B5EF4-FFF2-40B4-BE49-F238E27FC236}">
                <a16:creationId xmlns:a16="http://schemas.microsoft.com/office/drawing/2014/main" id="{E0864338-0911-4BAA-ADD5-3DD6D072FC2A}"/>
              </a:ext>
            </a:extLst>
          </p:cNvPr>
          <p:cNvPicPr>
            <a:picLocks noChangeAspect="1"/>
          </p:cNvPicPr>
          <p:nvPr/>
        </p:nvPicPr>
        <p:blipFill rotWithShape="1">
          <a:blip r:embed="rId13">
            <a:extLst>
              <a:ext uri="{28A0092B-C50C-407E-A947-70E740481C1C}">
                <a14:useLocalDpi xmlns:a14="http://schemas.microsoft.com/office/drawing/2010/main" val="0"/>
              </a:ext>
            </a:extLst>
          </a:blip>
          <a:srcRect l="2901" r="6630" b="1406"/>
          <a:stretch/>
        </p:blipFill>
        <p:spPr>
          <a:xfrm>
            <a:off x="37010738" y="11296208"/>
            <a:ext cx="5452420" cy="4456611"/>
          </a:xfrm>
          <a:prstGeom prst="rect">
            <a:avLst/>
          </a:prstGeom>
          <a:solidFill>
            <a:schemeClr val="tx2"/>
          </a:solidFill>
          <a:ln>
            <a:solidFill>
              <a:schemeClr val="bg1"/>
            </a:solidFill>
          </a:ln>
        </p:spPr>
      </p:pic>
      <p:sp>
        <p:nvSpPr>
          <p:cNvPr id="108" name="TextBox 302">
            <a:extLst>
              <a:ext uri="{FF2B5EF4-FFF2-40B4-BE49-F238E27FC236}">
                <a16:creationId xmlns:a16="http://schemas.microsoft.com/office/drawing/2014/main" id="{57E22B39-219D-6D48-8B54-31D303766AB5}"/>
              </a:ext>
            </a:extLst>
          </p:cNvPr>
          <p:cNvSpPr txBox="1"/>
          <p:nvPr/>
        </p:nvSpPr>
        <p:spPr>
          <a:xfrm>
            <a:off x="36261298" y="8221937"/>
            <a:ext cx="6556695" cy="2575369"/>
          </a:xfrm>
          <a:prstGeom prst="rect">
            <a:avLst/>
          </a:prstGeom>
          <a:solidFill>
            <a:schemeClr val="tx2"/>
          </a:solidFill>
        </p:spPr>
        <p:txBody>
          <a:bodyPr wrap="square" rtlCol="0">
            <a:noAutofit/>
          </a:bodyPr>
          <a:lstStyle/>
          <a:p>
            <a:pPr marL="457200" indent="-457200">
              <a:buFont typeface="Arial" panose="020B0604020202020204" pitchFamily="34" charset="0"/>
              <a:buChar char="•"/>
            </a:pPr>
            <a:endParaRPr lang="en-US" sz="2800" dirty="0">
              <a:solidFill>
                <a:schemeClr val="bg1"/>
              </a:solidFill>
              <a:latin typeface="Optima" panose="02000503060000020004" pitchFamily="2" charset="0"/>
            </a:endParaRPr>
          </a:p>
          <a:p>
            <a:pPr marL="457200" indent="-457200">
              <a:buFont typeface="Arial" panose="020B0604020202020204" pitchFamily="34" charset="0"/>
              <a:buChar char="•"/>
            </a:pPr>
            <a:r>
              <a:rPr lang="en-US" sz="2800" dirty="0">
                <a:solidFill>
                  <a:schemeClr val="bg1"/>
                </a:solidFill>
                <a:latin typeface="Optima" panose="02000503060000020004" pitchFamily="2" charset="0"/>
              </a:rPr>
              <a:t>The MATLAB flight model is verified by comparing results to flight data from launches and to OpenRocket predictions  (a pre-existing rocket simulation program)</a:t>
            </a:r>
          </a:p>
          <a:p>
            <a:endParaRPr lang="en-US" sz="2800" dirty="0">
              <a:solidFill>
                <a:schemeClr val="bg1"/>
              </a:solidFill>
              <a:latin typeface="Optima" panose="02000503060000020004" pitchFamily="2" charset="0"/>
            </a:endParaRPr>
          </a:p>
          <a:p>
            <a:r>
              <a:rPr lang="en-US" sz="2800" dirty="0">
                <a:solidFill>
                  <a:schemeClr val="bg1"/>
                </a:solidFill>
                <a:latin typeface="Optima" panose="02000503060000020004" pitchFamily="2" charset="0"/>
              </a:rPr>
              <a:t>	</a:t>
            </a:r>
          </a:p>
          <a:p>
            <a:r>
              <a:rPr lang="en-US" sz="2800" dirty="0">
                <a:solidFill>
                  <a:schemeClr val="bg1"/>
                </a:solidFill>
                <a:latin typeface="Optima" panose="02000503060000020004" pitchFamily="2" charset="0"/>
              </a:rPr>
              <a:t>	</a:t>
            </a:r>
          </a:p>
        </p:txBody>
      </p:sp>
      <p:sp>
        <p:nvSpPr>
          <p:cNvPr id="109" name="TextBox 303">
            <a:extLst>
              <a:ext uri="{FF2B5EF4-FFF2-40B4-BE49-F238E27FC236}">
                <a16:creationId xmlns:a16="http://schemas.microsoft.com/office/drawing/2014/main" id="{CC55CF38-88B6-6C48-BABC-73704143B948}"/>
              </a:ext>
            </a:extLst>
          </p:cNvPr>
          <p:cNvSpPr txBox="1"/>
          <p:nvPr/>
        </p:nvSpPr>
        <p:spPr>
          <a:xfrm>
            <a:off x="30023537" y="3593861"/>
            <a:ext cx="6237761" cy="5539978"/>
          </a:xfrm>
          <a:prstGeom prst="rect">
            <a:avLst/>
          </a:prstGeom>
          <a:solidFill>
            <a:schemeClr val="tx2"/>
          </a:solid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Optima" charset="0"/>
                <a:ea typeface="Optima" charset="0"/>
                <a:cs typeface="Optima" charset="0"/>
              </a:rPr>
              <a:t>Rocket trajectory was simulated using MATLAB. This required accurate </a:t>
            </a:r>
            <a:r>
              <a:rPr lang="en-US" sz="2800" b="1" dirty="0">
                <a:solidFill>
                  <a:schemeClr val="bg1"/>
                </a:solidFill>
                <a:latin typeface="Optima" charset="0"/>
                <a:ea typeface="Optima" charset="0"/>
                <a:cs typeface="Optima" charset="0"/>
              </a:rPr>
              <a:t>stability, thrust</a:t>
            </a:r>
            <a:r>
              <a:rPr lang="en-US" sz="2800" dirty="0">
                <a:solidFill>
                  <a:schemeClr val="bg1"/>
                </a:solidFill>
                <a:latin typeface="Optima" charset="0"/>
                <a:ea typeface="Optima" charset="0"/>
                <a:cs typeface="Optima" charset="0"/>
              </a:rPr>
              <a:t>, </a:t>
            </a:r>
            <a:r>
              <a:rPr lang="en-US" sz="2800" b="1" dirty="0">
                <a:solidFill>
                  <a:schemeClr val="bg1"/>
                </a:solidFill>
                <a:latin typeface="Optima" charset="0"/>
                <a:ea typeface="Optima" charset="0"/>
                <a:cs typeface="Optima" charset="0"/>
              </a:rPr>
              <a:t>drag</a:t>
            </a:r>
            <a:r>
              <a:rPr lang="en-US" sz="2800" dirty="0">
                <a:solidFill>
                  <a:schemeClr val="bg1"/>
                </a:solidFill>
                <a:latin typeface="Optima" charset="0"/>
                <a:ea typeface="Optima" charset="0"/>
                <a:cs typeface="Optima" charset="0"/>
              </a:rPr>
              <a:t>, and </a:t>
            </a:r>
            <a:r>
              <a:rPr lang="en-US" sz="2800" b="1" dirty="0">
                <a:solidFill>
                  <a:schemeClr val="bg1"/>
                </a:solidFill>
                <a:latin typeface="Optima" charset="0"/>
                <a:ea typeface="Optima" charset="0"/>
                <a:cs typeface="Optima" charset="0"/>
              </a:rPr>
              <a:t>atmospheric</a:t>
            </a:r>
            <a:r>
              <a:rPr lang="en-US" sz="2800" dirty="0">
                <a:solidFill>
                  <a:schemeClr val="bg1"/>
                </a:solidFill>
                <a:latin typeface="Optima" charset="0"/>
                <a:ea typeface="Optima" charset="0"/>
                <a:cs typeface="Optima" charset="0"/>
              </a:rPr>
              <a:t> models to produce ordinary differential equations that are then numerically solved for given rocket dimensions</a:t>
            </a:r>
          </a:p>
          <a:p>
            <a:pPr marL="457200" indent="-457200">
              <a:buFont typeface="Arial" panose="020B0604020202020204" pitchFamily="34" charset="0"/>
              <a:buChar char="•"/>
            </a:pPr>
            <a:endParaRPr lang="en-US" sz="2400" dirty="0">
              <a:solidFill>
                <a:schemeClr val="bg1"/>
              </a:solidFill>
              <a:latin typeface="Optima" charset="0"/>
              <a:ea typeface="Optima" charset="0"/>
              <a:cs typeface="Optima" charset="0"/>
            </a:endParaRPr>
          </a:p>
          <a:p>
            <a:pPr marL="457200" indent="-457200">
              <a:buFont typeface="Arial" panose="020B0604020202020204" pitchFamily="34" charset="0"/>
              <a:buChar char="•"/>
            </a:pPr>
            <a:r>
              <a:rPr lang="en-US" sz="2800" dirty="0">
                <a:solidFill>
                  <a:schemeClr val="bg1"/>
                </a:solidFill>
                <a:latin typeface="Optima" charset="0"/>
                <a:ea typeface="Optima" charset="0"/>
                <a:cs typeface="Optima" charset="0"/>
              </a:rPr>
              <a:t>Caliber is a measure of passive stability, and should remain between 1-3 for stable flight (right)</a:t>
            </a:r>
          </a:p>
          <a:p>
            <a:pPr marL="457200" indent="-457200">
              <a:buFont typeface="Arial" panose="020B0604020202020204" pitchFamily="34" charset="0"/>
              <a:buChar char="•"/>
            </a:pPr>
            <a:endParaRPr lang="en-US" sz="2800" dirty="0">
              <a:solidFill>
                <a:schemeClr val="bg1"/>
              </a:solidFill>
              <a:latin typeface="Optima" charset="0"/>
              <a:ea typeface="Optima" charset="0"/>
              <a:cs typeface="Optima" charset="0"/>
            </a:endParaRPr>
          </a:p>
          <a:p>
            <a:endParaRPr lang="en-US" dirty="0"/>
          </a:p>
        </p:txBody>
      </p:sp>
      <p:grpSp>
        <p:nvGrpSpPr>
          <p:cNvPr id="22" name="Group 177">
            <a:extLst>
              <a:ext uri="{FF2B5EF4-FFF2-40B4-BE49-F238E27FC236}">
                <a16:creationId xmlns:a16="http://schemas.microsoft.com/office/drawing/2014/main" id="{487332B6-9958-47D9-8537-0201F45D61FB}"/>
              </a:ext>
            </a:extLst>
          </p:cNvPr>
          <p:cNvGrpSpPr/>
          <p:nvPr/>
        </p:nvGrpSpPr>
        <p:grpSpPr>
          <a:xfrm>
            <a:off x="13507387" y="1039766"/>
            <a:ext cx="16008512" cy="23674596"/>
            <a:chOff x="13056707" y="0"/>
            <a:chExt cx="16008512" cy="23674596"/>
          </a:xfrm>
        </p:grpSpPr>
        <p:pic>
          <p:nvPicPr>
            <p:cNvPr id="15" name="Picture 17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274286" y="0"/>
              <a:ext cx="5935021" cy="23038405"/>
            </a:xfrm>
            <a:prstGeom prst="rect">
              <a:avLst/>
            </a:prstGeom>
          </p:spPr>
        </p:pic>
        <p:pic>
          <p:nvPicPr>
            <p:cNvPr id="8" name="Picture 19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0800000">
              <a:off x="19223842" y="5333999"/>
              <a:ext cx="3783882" cy="2193724"/>
            </a:xfrm>
            <a:prstGeom prst="rect">
              <a:avLst/>
            </a:prstGeom>
          </p:spPr>
        </p:pic>
        <p:pic>
          <p:nvPicPr>
            <p:cNvPr id="19" name="Picture 19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0800000" flipH="1">
              <a:off x="19443031" y="17566354"/>
              <a:ext cx="2857092" cy="6108242"/>
            </a:xfrm>
            <a:prstGeom prst="rect">
              <a:avLst/>
            </a:prstGeom>
          </p:spPr>
        </p:pic>
        <p:pic>
          <p:nvPicPr>
            <p:cNvPr id="26" name="Picture 201">
              <a:extLst>
                <a:ext uri="{FF2B5EF4-FFF2-40B4-BE49-F238E27FC236}">
                  <a16:creationId xmlns:a16="http://schemas.microsoft.com/office/drawing/2014/main" id="{766455B9-12CE-4CDB-9800-3AD590CE613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0800000" flipH="1">
              <a:off x="19420795" y="9527475"/>
              <a:ext cx="2901562" cy="6039127"/>
            </a:xfrm>
            <a:prstGeom prst="rect">
              <a:avLst/>
            </a:prstGeom>
          </p:spPr>
        </p:pic>
        <p:pic>
          <p:nvPicPr>
            <p:cNvPr id="17" name="Picture 20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0800000">
              <a:off x="19946276" y="7387702"/>
              <a:ext cx="2227768" cy="3341653"/>
            </a:xfrm>
            <a:prstGeom prst="rect">
              <a:avLst/>
            </a:prstGeom>
          </p:spPr>
        </p:pic>
        <p:pic>
          <p:nvPicPr>
            <p:cNvPr id="18" name="Picture 2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0800000">
              <a:off x="20112637" y="15646231"/>
              <a:ext cx="1747644" cy="2621465"/>
            </a:xfrm>
            <a:prstGeom prst="rect">
              <a:avLst/>
            </a:prstGeom>
          </p:spPr>
        </p:pic>
        <p:pic>
          <p:nvPicPr>
            <p:cNvPr id="20" name="Picture 21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10800000">
              <a:off x="19364642" y="3239397"/>
              <a:ext cx="3391035" cy="2260690"/>
            </a:xfrm>
            <a:prstGeom prst="rect">
              <a:avLst/>
            </a:prstGeom>
          </p:spPr>
        </p:pic>
        <p:grpSp>
          <p:nvGrpSpPr>
            <p:cNvPr id="144" name="Group 125">
              <a:extLst>
                <a:ext uri="{FF2B5EF4-FFF2-40B4-BE49-F238E27FC236}">
                  <a16:creationId xmlns:a16="http://schemas.microsoft.com/office/drawing/2014/main" id="{CDB7C003-E322-41C5-8AB5-D674733793DB}"/>
                </a:ext>
              </a:extLst>
            </p:cNvPr>
            <p:cNvGrpSpPr/>
            <p:nvPr/>
          </p:nvGrpSpPr>
          <p:grpSpPr>
            <a:xfrm>
              <a:off x="21443474" y="13448689"/>
              <a:ext cx="6429642" cy="1569660"/>
              <a:chOff x="21440648" y="14257450"/>
              <a:chExt cx="6429642" cy="1569660"/>
            </a:xfrm>
          </p:grpSpPr>
          <p:grpSp>
            <p:nvGrpSpPr>
              <p:cNvPr id="131" name="Group 126">
                <a:extLst>
                  <a:ext uri="{FF2B5EF4-FFF2-40B4-BE49-F238E27FC236}">
                    <a16:creationId xmlns:a16="http://schemas.microsoft.com/office/drawing/2014/main" id="{B8D60090-2B35-4ACB-82A2-A24936CB6403}"/>
                  </a:ext>
                </a:extLst>
              </p:cNvPr>
              <p:cNvGrpSpPr/>
              <p:nvPr/>
            </p:nvGrpSpPr>
            <p:grpSpPr>
              <a:xfrm>
                <a:off x="21440648" y="14588593"/>
                <a:ext cx="5132141" cy="354359"/>
                <a:chOff x="21469223" y="14746721"/>
                <a:chExt cx="5132141" cy="354359"/>
              </a:xfrm>
            </p:grpSpPr>
            <p:cxnSp>
              <p:nvCxnSpPr>
                <p:cNvPr id="128" name="Straight Connector 132">
                  <a:extLst>
                    <a:ext uri="{FF2B5EF4-FFF2-40B4-BE49-F238E27FC236}">
                      <a16:creationId xmlns:a16="http://schemas.microsoft.com/office/drawing/2014/main" id="{BB9BC34E-B6D0-43FD-9280-8F5AE6FCCF01}"/>
                    </a:ext>
                  </a:extLst>
                </p:cNvPr>
                <p:cNvCxnSpPr>
                  <a:cxnSpLocks/>
                </p:cNvCxnSpPr>
                <p:nvPr/>
              </p:nvCxnSpPr>
              <p:spPr>
                <a:xfrm>
                  <a:off x="21469223" y="14746721"/>
                  <a:ext cx="702815" cy="341818"/>
                </a:xfrm>
                <a:prstGeom prst="line">
                  <a:avLst/>
                </a:prstGeom>
                <a:ln w="12700"/>
              </p:spPr>
              <p:style>
                <a:lnRef idx="1">
                  <a:schemeClr val="dk1"/>
                </a:lnRef>
                <a:fillRef idx="0">
                  <a:schemeClr val="dk1"/>
                </a:fillRef>
                <a:effectRef idx="0">
                  <a:schemeClr val="dk1"/>
                </a:effectRef>
                <a:fontRef idx="minor">
                  <a:schemeClr val="tx1"/>
                </a:fontRef>
              </p:style>
            </p:cxnSp>
            <p:cxnSp>
              <p:nvCxnSpPr>
                <p:cNvPr id="130" name="Straight Connector 133">
                  <a:extLst>
                    <a:ext uri="{FF2B5EF4-FFF2-40B4-BE49-F238E27FC236}">
                      <a16:creationId xmlns:a16="http://schemas.microsoft.com/office/drawing/2014/main" id="{4516DC69-907E-4E0E-A6A2-0467C4F2296B}"/>
                    </a:ext>
                  </a:extLst>
                </p:cNvPr>
                <p:cNvCxnSpPr>
                  <a:cxnSpLocks/>
                </p:cNvCxnSpPr>
                <p:nvPr/>
              </p:nvCxnSpPr>
              <p:spPr>
                <a:xfrm>
                  <a:off x="22169767" y="15081897"/>
                  <a:ext cx="4431597" cy="19183"/>
                </a:xfrm>
                <a:prstGeom prst="line">
                  <a:avLst/>
                </a:prstGeom>
                <a:ln w="12700"/>
              </p:spPr>
              <p:style>
                <a:lnRef idx="1">
                  <a:schemeClr val="dk1"/>
                </a:lnRef>
                <a:fillRef idx="0">
                  <a:schemeClr val="dk1"/>
                </a:fillRef>
                <a:effectRef idx="0">
                  <a:schemeClr val="dk1"/>
                </a:effectRef>
                <a:fontRef idx="minor">
                  <a:schemeClr val="tx1"/>
                </a:fontRef>
              </p:style>
            </p:cxnSp>
          </p:grpSp>
          <p:sp>
            <p:nvSpPr>
              <p:cNvPr id="132" name="TextBox 128">
                <a:extLst>
                  <a:ext uri="{FF2B5EF4-FFF2-40B4-BE49-F238E27FC236}">
                    <a16:creationId xmlns:a16="http://schemas.microsoft.com/office/drawing/2014/main" id="{C67A4979-7064-4172-9586-E00CC37560F7}"/>
                  </a:ext>
                </a:extLst>
              </p:cNvPr>
              <p:cNvSpPr txBox="1"/>
              <p:nvPr/>
            </p:nvSpPr>
            <p:spPr>
              <a:xfrm>
                <a:off x="22508184" y="14257450"/>
                <a:ext cx="5362106"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Staging Coupler</a:t>
                </a:r>
              </a:p>
              <a:p>
                <a:r>
                  <a:rPr lang="en-US" sz="2800" dirty="0">
                    <a:solidFill>
                      <a:schemeClr val="bg1"/>
                    </a:solidFill>
                    <a:latin typeface="Optima" charset="0"/>
                    <a:ea typeface="Optima" charset="0"/>
                    <a:cs typeface="Optima" charset="0"/>
                  </a:rPr>
                  <a:t>Supports stage separation at sustainer ignition</a:t>
                </a:r>
                <a:endParaRPr lang="en-US" sz="2400" dirty="0">
                  <a:solidFill>
                    <a:schemeClr val="bg1"/>
                  </a:solidFill>
                  <a:latin typeface="Optima" charset="0"/>
                  <a:ea typeface="Optima" charset="0"/>
                  <a:cs typeface="Optima" charset="0"/>
                </a:endParaRPr>
              </a:p>
            </p:txBody>
          </p:sp>
        </p:grpSp>
        <p:grpSp>
          <p:nvGrpSpPr>
            <p:cNvPr id="150" name="Group 40">
              <a:extLst>
                <a:ext uri="{FF2B5EF4-FFF2-40B4-BE49-F238E27FC236}">
                  <a16:creationId xmlns:a16="http://schemas.microsoft.com/office/drawing/2014/main" id="{233D9443-87EC-4391-B9FC-37F6C3042218}"/>
                </a:ext>
              </a:extLst>
            </p:cNvPr>
            <p:cNvGrpSpPr/>
            <p:nvPr/>
          </p:nvGrpSpPr>
          <p:grpSpPr>
            <a:xfrm>
              <a:off x="13109833" y="17591294"/>
              <a:ext cx="7776807" cy="1754224"/>
              <a:chOff x="12969926" y="2107994"/>
              <a:chExt cx="7776807" cy="1754224"/>
            </a:xfrm>
          </p:grpSpPr>
          <p:cxnSp>
            <p:nvCxnSpPr>
              <p:cNvPr id="151" name="Straight Connector 41">
                <a:extLst>
                  <a:ext uri="{FF2B5EF4-FFF2-40B4-BE49-F238E27FC236}">
                    <a16:creationId xmlns:a16="http://schemas.microsoft.com/office/drawing/2014/main" id="{7418B644-D1AA-448B-A725-A184AA8AE822}"/>
                  </a:ext>
                </a:extLst>
              </p:cNvPr>
              <p:cNvCxnSpPr>
                <a:cxnSpLocks/>
              </p:cNvCxnSpPr>
              <p:nvPr/>
            </p:nvCxnSpPr>
            <p:spPr>
              <a:xfrm flipH="1" flipV="1">
                <a:off x="16820259" y="2752501"/>
                <a:ext cx="3926474" cy="1109717"/>
              </a:xfrm>
              <a:prstGeom prst="line">
                <a:avLst/>
              </a:prstGeom>
              <a:ln w="12700"/>
            </p:spPr>
            <p:style>
              <a:lnRef idx="1">
                <a:schemeClr val="dk1"/>
              </a:lnRef>
              <a:fillRef idx="0">
                <a:schemeClr val="dk1"/>
              </a:fillRef>
              <a:effectRef idx="0">
                <a:schemeClr val="dk1"/>
              </a:effectRef>
              <a:fontRef idx="minor">
                <a:schemeClr val="tx1"/>
              </a:fontRef>
            </p:style>
          </p:cxnSp>
          <p:cxnSp>
            <p:nvCxnSpPr>
              <p:cNvPr id="152" name="Straight Connector 51">
                <a:extLst>
                  <a:ext uri="{FF2B5EF4-FFF2-40B4-BE49-F238E27FC236}">
                    <a16:creationId xmlns:a16="http://schemas.microsoft.com/office/drawing/2014/main" id="{6650098F-7F56-4CFC-9E8B-9E8C3658061B}"/>
                  </a:ext>
                </a:extLst>
              </p:cNvPr>
              <p:cNvCxnSpPr>
                <a:cxnSpLocks/>
              </p:cNvCxnSpPr>
              <p:nvPr/>
            </p:nvCxnSpPr>
            <p:spPr>
              <a:xfrm>
                <a:off x="12996491" y="2752501"/>
                <a:ext cx="3834958"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153" name="TextBox 52">
                <a:extLst>
                  <a:ext uri="{FF2B5EF4-FFF2-40B4-BE49-F238E27FC236}">
                    <a16:creationId xmlns:a16="http://schemas.microsoft.com/office/drawing/2014/main" id="{D4C3AA4E-0117-457B-A6E0-A4EB6ADBCC15}"/>
                  </a:ext>
                </a:extLst>
              </p:cNvPr>
              <p:cNvSpPr txBox="1"/>
              <p:nvPr/>
            </p:nvSpPr>
            <p:spPr>
              <a:xfrm>
                <a:off x="12969926" y="2107994"/>
                <a:ext cx="6566669"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Booster Engine</a:t>
                </a:r>
              </a:p>
              <a:p>
                <a:r>
                  <a:rPr lang="en-US" sz="2800" dirty="0">
                    <a:solidFill>
                      <a:schemeClr val="bg1"/>
                    </a:solidFill>
                    <a:latin typeface="Optima" charset="0"/>
                    <a:ea typeface="Optima" charset="0"/>
                    <a:cs typeface="Optima" charset="0"/>
                  </a:rPr>
                  <a:t>Initiates flight with a</a:t>
                </a:r>
              </a:p>
              <a:p>
                <a:r>
                  <a:rPr lang="en-US" sz="2800" dirty="0">
                    <a:solidFill>
                      <a:schemeClr val="bg1"/>
                    </a:solidFill>
                    <a:latin typeface="Optima" charset="0"/>
                    <a:ea typeface="Optima" charset="0"/>
                    <a:cs typeface="Optima" charset="0"/>
                  </a:rPr>
                  <a:t>0.7 second burn time</a:t>
                </a:r>
              </a:p>
            </p:txBody>
          </p:sp>
        </p:grpSp>
        <p:grpSp>
          <p:nvGrpSpPr>
            <p:cNvPr id="155" name="Group 57">
              <a:extLst>
                <a:ext uri="{FF2B5EF4-FFF2-40B4-BE49-F238E27FC236}">
                  <a16:creationId xmlns:a16="http://schemas.microsoft.com/office/drawing/2014/main" id="{8803AF78-E4CC-4104-8CCA-A3B3BE3C95EB}"/>
                </a:ext>
              </a:extLst>
            </p:cNvPr>
            <p:cNvGrpSpPr/>
            <p:nvPr/>
          </p:nvGrpSpPr>
          <p:grpSpPr>
            <a:xfrm>
              <a:off x="21126881" y="2306370"/>
              <a:ext cx="7120904" cy="2006425"/>
              <a:chOff x="21296671" y="2005136"/>
              <a:chExt cx="7120904" cy="2006425"/>
            </a:xfrm>
          </p:grpSpPr>
          <p:cxnSp>
            <p:nvCxnSpPr>
              <p:cNvPr id="156" name="Straight Connector 58">
                <a:extLst>
                  <a:ext uri="{FF2B5EF4-FFF2-40B4-BE49-F238E27FC236}">
                    <a16:creationId xmlns:a16="http://schemas.microsoft.com/office/drawing/2014/main" id="{84A90541-51D5-478A-8A61-C878E9B2C657}"/>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57" name="Straight Connector 59">
                <a:extLst>
                  <a:ext uri="{FF2B5EF4-FFF2-40B4-BE49-F238E27FC236}">
                    <a16:creationId xmlns:a16="http://schemas.microsoft.com/office/drawing/2014/main" id="{F1C731A6-2299-407F-931A-CB23BC7F2DD6}"/>
                  </a:ext>
                </a:extLst>
              </p:cNvPr>
              <p:cNvCxnSpPr>
                <a:cxnSpLocks/>
              </p:cNvCxnSpPr>
              <p:nvPr/>
            </p:nvCxnSpPr>
            <p:spPr>
              <a:xfrm flipH="1">
                <a:off x="22803149" y="2670653"/>
                <a:ext cx="4114800" cy="0"/>
              </a:xfrm>
              <a:prstGeom prst="line">
                <a:avLst/>
              </a:prstGeom>
              <a:ln w="12700"/>
            </p:spPr>
            <p:style>
              <a:lnRef idx="1">
                <a:schemeClr val="dk1"/>
              </a:lnRef>
              <a:fillRef idx="0">
                <a:schemeClr val="dk1"/>
              </a:fillRef>
              <a:effectRef idx="0">
                <a:schemeClr val="dk1"/>
              </a:effectRef>
              <a:fontRef idx="minor">
                <a:schemeClr val="tx1"/>
              </a:fontRef>
            </p:style>
          </p:cxnSp>
          <p:sp>
            <p:nvSpPr>
              <p:cNvPr id="158" name="TextBox 60">
                <a:extLst>
                  <a:ext uri="{FF2B5EF4-FFF2-40B4-BE49-F238E27FC236}">
                    <a16:creationId xmlns:a16="http://schemas.microsoft.com/office/drawing/2014/main" id="{C6CCE81F-0461-4AC7-8949-6FF762C1012B}"/>
                  </a:ext>
                </a:extLst>
              </p:cNvPr>
              <p:cNvSpPr txBox="1"/>
              <p:nvPr/>
            </p:nvSpPr>
            <p:spPr>
              <a:xfrm>
                <a:off x="22931415" y="2005136"/>
                <a:ext cx="5486160"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Drogue Parachute</a:t>
                </a:r>
              </a:p>
              <a:p>
                <a:r>
                  <a:rPr lang="en-US" sz="2800" dirty="0">
                    <a:solidFill>
                      <a:schemeClr val="bg1"/>
                    </a:solidFill>
                    <a:latin typeface="Optima" charset="0"/>
                    <a:ea typeface="Optima" charset="0"/>
                    <a:cs typeface="Optima" charset="0"/>
                  </a:rPr>
                  <a:t>A small parachute deployed at sustainer apogee</a:t>
                </a:r>
                <a:endParaRPr lang="en-US" sz="3200" dirty="0">
                  <a:solidFill>
                    <a:schemeClr val="bg1"/>
                  </a:solidFill>
                  <a:latin typeface="Optima" charset="0"/>
                  <a:ea typeface="Optima" charset="0"/>
                  <a:cs typeface="Optima" charset="0"/>
                </a:endParaRPr>
              </a:p>
            </p:txBody>
          </p:sp>
        </p:grpSp>
        <p:grpSp>
          <p:nvGrpSpPr>
            <p:cNvPr id="180" name="Group 65">
              <a:extLst>
                <a:ext uri="{FF2B5EF4-FFF2-40B4-BE49-F238E27FC236}">
                  <a16:creationId xmlns:a16="http://schemas.microsoft.com/office/drawing/2014/main" id="{798AD993-701E-40D1-9573-B41F80EA8BC3}"/>
                </a:ext>
              </a:extLst>
            </p:cNvPr>
            <p:cNvGrpSpPr/>
            <p:nvPr/>
          </p:nvGrpSpPr>
          <p:grpSpPr>
            <a:xfrm>
              <a:off x="22098000" y="18635216"/>
              <a:ext cx="6967219" cy="1982916"/>
              <a:chOff x="21296671" y="2028645"/>
              <a:chExt cx="6967219" cy="1982916"/>
            </a:xfrm>
          </p:grpSpPr>
          <p:cxnSp>
            <p:nvCxnSpPr>
              <p:cNvPr id="181" name="Straight Connector 66">
                <a:extLst>
                  <a:ext uri="{FF2B5EF4-FFF2-40B4-BE49-F238E27FC236}">
                    <a16:creationId xmlns:a16="http://schemas.microsoft.com/office/drawing/2014/main" id="{CA4A1274-A5B4-4A1E-8D6B-2B8E2C9DDD43}"/>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82" name="Straight Connector 67">
                <a:extLst>
                  <a:ext uri="{FF2B5EF4-FFF2-40B4-BE49-F238E27FC236}">
                    <a16:creationId xmlns:a16="http://schemas.microsoft.com/office/drawing/2014/main" id="{07177A29-BB58-493A-95EE-AE0549F5E2D2}"/>
                  </a:ext>
                </a:extLst>
              </p:cNvPr>
              <p:cNvCxnSpPr>
                <a:cxnSpLocks/>
              </p:cNvCxnSpPr>
              <p:nvPr/>
            </p:nvCxnSpPr>
            <p:spPr>
              <a:xfrm flipH="1">
                <a:off x="22803149" y="2670653"/>
                <a:ext cx="2377440" cy="0"/>
              </a:xfrm>
              <a:prstGeom prst="line">
                <a:avLst/>
              </a:prstGeom>
            </p:spPr>
            <p:style>
              <a:lnRef idx="1">
                <a:schemeClr val="dk1"/>
              </a:lnRef>
              <a:fillRef idx="0">
                <a:schemeClr val="dk1"/>
              </a:fillRef>
              <a:effectRef idx="0">
                <a:schemeClr val="dk1"/>
              </a:effectRef>
              <a:fontRef idx="minor">
                <a:schemeClr val="tx1"/>
              </a:fontRef>
            </p:style>
          </p:cxnSp>
          <p:sp>
            <p:nvSpPr>
              <p:cNvPr id="183" name="TextBox 68">
                <a:extLst>
                  <a:ext uri="{FF2B5EF4-FFF2-40B4-BE49-F238E27FC236}">
                    <a16:creationId xmlns:a16="http://schemas.microsoft.com/office/drawing/2014/main" id="{CFACB36F-3B74-4ADB-A63E-7509611FA692}"/>
                  </a:ext>
                </a:extLst>
              </p:cNvPr>
              <p:cNvSpPr txBox="1"/>
              <p:nvPr/>
            </p:nvSpPr>
            <p:spPr>
              <a:xfrm>
                <a:off x="22777730" y="2028645"/>
                <a:ext cx="5486160"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Aft Fins</a:t>
                </a:r>
              </a:p>
              <a:p>
                <a:r>
                  <a:rPr lang="en-US" sz="2800" dirty="0">
                    <a:solidFill>
                      <a:schemeClr val="bg1"/>
                    </a:solidFill>
                    <a:latin typeface="Optima" charset="0"/>
                    <a:ea typeface="Optima" charset="0"/>
                    <a:cs typeface="Optima" charset="0"/>
                  </a:rPr>
                  <a:t>Provides stability to the rocket before stage separation</a:t>
                </a:r>
              </a:p>
            </p:txBody>
          </p:sp>
        </p:grpSp>
        <p:grpSp>
          <p:nvGrpSpPr>
            <p:cNvPr id="184" name="Group 73">
              <a:extLst>
                <a:ext uri="{FF2B5EF4-FFF2-40B4-BE49-F238E27FC236}">
                  <a16:creationId xmlns:a16="http://schemas.microsoft.com/office/drawing/2014/main" id="{A471863B-EB36-460F-9B7C-5DBED803ED40}"/>
                </a:ext>
              </a:extLst>
            </p:cNvPr>
            <p:cNvGrpSpPr/>
            <p:nvPr/>
          </p:nvGrpSpPr>
          <p:grpSpPr>
            <a:xfrm>
              <a:off x="21443474" y="4898964"/>
              <a:ext cx="7120903" cy="2006425"/>
              <a:chOff x="21296671" y="2005136"/>
              <a:chExt cx="7120903" cy="2006425"/>
            </a:xfrm>
          </p:grpSpPr>
          <p:cxnSp>
            <p:nvCxnSpPr>
              <p:cNvPr id="185" name="Straight Connector 74">
                <a:extLst>
                  <a:ext uri="{FF2B5EF4-FFF2-40B4-BE49-F238E27FC236}">
                    <a16:creationId xmlns:a16="http://schemas.microsoft.com/office/drawing/2014/main" id="{CED6320C-6CB1-423A-B96F-6B50ADFD5141}"/>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86" name="Straight Connector 75">
                <a:extLst>
                  <a:ext uri="{FF2B5EF4-FFF2-40B4-BE49-F238E27FC236}">
                    <a16:creationId xmlns:a16="http://schemas.microsoft.com/office/drawing/2014/main" id="{B04A5EBC-2FEB-4E73-9CD9-E4ED0DE3F5BF}"/>
                  </a:ext>
                </a:extLst>
              </p:cNvPr>
              <p:cNvCxnSpPr>
                <a:cxnSpLocks/>
              </p:cNvCxnSpPr>
              <p:nvPr/>
            </p:nvCxnSpPr>
            <p:spPr>
              <a:xfrm flipH="1">
                <a:off x="22803149" y="2670653"/>
                <a:ext cx="3886200" cy="0"/>
              </a:xfrm>
              <a:prstGeom prst="line">
                <a:avLst/>
              </a:prstGeom>
              <a:ln w="12700"/>
            </p:spPr>
            <p:style>
              <a:lnRef idx="1">
                <a:schemeClr val="dk1"/>
              </a:lnRef>
              <a:fillRef idx="0">
                <a:schemeClr val="dk1"/>
              </a:fillRef>
              <a:effectRef idx="0">
                <a:schemeClr val="dk1"/>
              </a:effectRef>
              <a:fontRef idx="minor">
                <a:schemeClr val="tx1"/>
              </a:fontRef>
            </p:style>
          </p:cxnSp>
          <p:sp>
            <p:nvSpPr>
              <p:cNvPr id="187" name="TextBox 76">
                <a:extLst>
                  <a:ext uri="{FF2B5EF4-FFF2-40B4-BE49-F238E27FC236}">
                    <a16:creationId xmlns:a16="http://schemas.microsoft.com/office/drawing/2014/main" id="{6D8CDA6F-5EAB-42DA-9803-E698C8E8C480}"/>
                  </a:ext>
                </a:extLst>
              </p:cNvPr>
              <p:cNvSpPr txBox="1"/>
              <p:nvPr/>
            </p:nvSpPr>
            <p:spPr>
              <a:xfrm>
                <a:off x="22931414" y="2005136"/>
                <a:ext cx="5486160" cy="2000548"/>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Electronics Bay</a:t>
                </a:r>
              </a:p>
              <a:p>
                <a:r>
                  <a:rPr lang="en-US" sz="2800" dirty="0">
                    <a:solidFill>
                      <a:schemeClr val="bg1"/>
                    </a:solidFill>
                    <a:latin typeface="Optima" charset="0"/>
                    <a:ea typeface="Optima" charset="0"/>
                    <a:cs typeface="Optima" charset="0"/>
                  </a:rPr>
                  <a:t>Houses the TeleMega GPS and controls both parachute deployment and sustainer ignition</a:t>
                </a:r>
                <a:endParaRPr lang="en-US" sz="3200" dirty="0">
                  <a:solidFill>
                    <a:schemeClr val="bg1"/>
                  </a:solidFill>
                  <a:latin typeface="Optima" charset="0"/>
                  <a:ea typeface="Optima" charset="0"/>
                  <a:cs typeface="Optima" charset="0"/>
                </a:endParaRPr>
              </a:p>
            </p:txBody>
          </p:sp>
        </p:grpSp>
        <p:grpSp>
          <p:nvGrpSpPr>
            <p:cNvPr id="188" name="Group 81">
              <a:extLst>
                <a:ext uri="{FF2B5EF4-FFF2-40B4-BE49-F238E27FC236}">
                  <a16:creationId xmlns:a16="http://schemas.microsoft.com/office/drawing/2014/main" id="{FEFD7C9C-ED91-4A6A-8DC0-E4C647CCE4D2}"/>
                </a:ext>
              </a:extLst>
            </p:cNvPr>
            <p:cNvGrpSpPr/>
            <p:nvPr/>
          </p:nvGrpSpPr>
          <p:grpSpPr>
            <a:xfrm>
              <a:off x="21192240" y="8786356"/>
              <a:ext cx="7122024" cy="2000548"/>
              <a:chOff x="21296671" y="2046295"/>
              <a:chExt cx="7122024" cy="2000548"/>
            </a:xfrm>
          </p:grpSpPr>
          <p:cxnSp>
            <p:nvCxnSpPr>
              <p:cNvPr id="189" name="Straight Connector 82">
                <a:extLst>
                  <a:ext uri="{FF2B5EF4-FFF2-40B4-BE49-F238E27FC236}">
                    <a16:creationId xmlns:a16="http://schemas.microsoft.com/office/drawing/2014/main" id="{480C685C-68B2-4D95-AD72-824720AD32E4}"/>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90" name="Straight Connector 83">
                <a:extLst>
                  <a:ext uri="{FF2B5EF4-FFF2-40B4-BE49-F238E27FC236}">
                    <a16:creationId xmlns:a16="http://schemas.microsoft.com/office/drawing/2014/main" id="{A0783D51-9AB7-4E97-B89F-8539914A5C4F}"/>
                  </a:ext>
                </a:extLst>
              </p:cNvPr>
              <p:cNvCxnSpPr>
                <a:cxnSpLocks/>
              </p:cNvCxnSpPr>
              <p:nvPr/>
            </p:nvCxnSpPr>
            <p:spPr>
              <a:xfrm flipH="1">
                <a:off x="22803149" y="2670653"/>
                <a:ext cx="4114800" cy="0"/>
              </a:xfrm>
              <a:prstGeom prst="line">
                <a:avLst/>
              </a:prstGeom>
              <a:ln w="12700"/>
            </p:spPr>
            <p:style>
              <a:lnRef idx="1">
                <a:schemeClr val="dk1"/>
              </a:lnRef>
              <a:fillRef idx="0">
                <a:schemeClr val="dk1"/>
              </a:fillRef>
              <a:effectRef idx="0">
                <a:schemeClr val="dk1"/>
              </a:effectRef>
              <a:fontRef idx="minor">
                <a:schemeClr val="tx1"/>
              </a:fontRef>
            </p:style>
          </p:cxnSp>
          <p:sp>
            <p:nvSpPr>
              <p:cNvPr id="191" name="TextBox 84">
                <a:extLst>
                  <a:ext uri="{FF2B5EF4-FFF2-40B4-BE49-F238E27FC236}">
                    <a16:creationId xmlns:a16="http://schemas.microsoft.com/office/drawing/2014/main" id="{F1A3636F-FBD5-459B-9501-A7591A675954}"/>
                  </a:ext>
                </a:extLst>
              </p:cNvPr>
              <p:cNvSpPr txBox="1"/>
              <p:nvPr/>
            </p:nvSpPr>
            <p:spPr>
              <a:xfrm>
                <a:off x="22932535" y="2046295"/>
                <a:ext cx="5486160" cy="2000548"/>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Sustainer Engine</a:t>
                </a:r>
              </a:p>
              <a:p>
                <a:r>
                  <a:rPr lang="en-US" sz="2800" dirty="0">
                    <a:solidFill>
                      <a:schemeClr val="bg1"/>
                    </a:solidFill>
                    <a:latin typeface="Optima" charset="0"/>
                    <a:ea typeface="Optima" charset="0"/>
                    <a:cs typeface="Optima" charset="0"/>
                  </a:rPr>
                  <a:t>Propels the rocket to max altitude after booster burnout; 1.7 second burn time</a:t>
                </a:r>
              </a:p>
            </p:txBody>
          </p:sp>
        </p:grpSp>
        <p:grpSp>
          <p:nvGrpSpPr>
            <p:cNvPr id="192" name="Group 90">
              <a:extLst>
                <a:ext uri="{FF2B5EF4-FFF2-40B4-BE49-F238E27FC236}">
                  <a16:creationId xmlns:a16="http://schemas.microsoft.com/office/drawing/2014/main" id="{DC202F21-2D42-4575-BCED-057751BF1446}"/>
                </a:ext>
              </a:extLst>
            </p:cNvPr>
            <p:cNvGrpSpPr/>
            <p:nvPr/>
          </p:nvGrpSpPr>
          <p:grpSpPr>
            <a:xfrm>
              <a:off x="13145663" y="14558232"/>
              <a:ext cx="7740980" cy="1754225"/>
              <a:chOff x="12969928" y="2107994"/>
              <a:chExt cx="7776805" cy="1754225"/>
            </a:xfrm>
          </p:grpSpPr>
          <p:cxnSp>
            <p:nvCxnSpPr>
              <p:cNvPr id="193" name="Straight Connector 91">
                <a:extLst>
                  <a:ext uri="{FF2B5EF4-FFF2-40B4-BE49-F238E27FC236}">
                    <a16:creationId xmlns:a16="http://schemas.microsoft.com/office/drawing/2014/main" id="{F5B64CFC-8381-488F-A66D-95BEAC282AE5}"/>
                  </a:ext>
                </a:extLst>
              </p:cNvPr>
              <p:cNvCxnSpPr>
                <a:cxnSpLocks/>
              </p:cNvCxnSpPr>
              <p:nvPr/>
            </p:nvCxnSpPr>
            <p:spPr>
              <a:xfrm flipH="1" flipV="1">
                <a:off x="17616744" y="2752501"/>
                <a:ext cx="3129989" cy="1109718"/>
              </a:xfrm>
              <a:prstGeom prst="line">
                <a:avLst/>
              </a:prstGeom>
              <a:ln w="12700"/>
            </p:spPr>
            <p:style>
              <a:lnRef idx="1">
                <a:schemeClr val="dk1"/>
              </a:lnRef>
              <a:fillRef idx="0">
                <a:schemeClr val="dk1"/>
              </a:fillRef>
              <a:effectRef idx="0">
                <a:schemeClr val="dk1"/>
              </a:effectRef>
              <a:fontRef idx="minor">
                <a:schemeClr val="tx1"/>
              </a:fontRef>
            </p:style>
          </p:cxnSp>
          <p:cxnSp>
            <p:nvCxnSpPr>
              <p:cNvPr id="194" name="Straight Connector 92">
                <a:extLst>
                  <a:ext uri="{FF2B5EF4-FFF2-40B4-BE49-F238E27FC236}">
                    <a16:creationId xmlns:a16="http://schemas.microsoft.com/office/drawing/2014/main" id="{0F19CAA0-4BDF-4683-A019-42699D2378D6}"/>
                  </a:ext>
                </a:extLst>
              </p:cNvPr>
              <p:cNvCxnSpPr>
                <a:cxnSpLocks/>
              </p:cNvCxnSpPr>
              <p:nvPr/>
            </p:nvCxnSpPr>
            <p:spPr>
              <a:xfrm>
                <a:off x="12996491" y="2752501"/>
                <a:ext cx="462025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195" name="TextBox 93">
                <a:extLst>
                  <a:ext uri="{FF2B5EF4-FFF2-40B4-BE49-F238E27FC236}">
                    <a16:creationId xmlns:a16="http://schemas.microsoft.com/office/drawing/2014/main" id="{C4BE104C-9774-45CC-875A-C256A84F3E20}"/>
                  </a:ext>
                </a:extLst>
              </p:cNvPr>
              <p:cNvSpPr txBox="1"/>
              <p:nvPr/>
            </p:nvSpPr>
            <p:spPr>
              <a:xfrm>
                <a:off x="12969928" y="2107994"/>
                <a:ext cx="5909204"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Booster Parachute</a:t>
                </a:r>
              </a:p>
              <a:p>
                <a:r>
                  <a:rPr lang="en-US" sz="2800" dirty="0">
                    <a:solidFill>
                      <a:schemeClr val="bg1"/>
                    </a:solidFill>
                    <a:latin typeface="Optima" charset="0"/>
                    <a:ea typeface="Optima" charset="0"/>
                    <a:cs typeface="Optima" charset="0"/>
                  </a:rPr>
                  <a:t>A large parachute to slow the</a:t>
                </a:r>
              </a:p>
              <a:p>
                <a:r>
                  <a:rPr lang="en-US" sz="2800" dirty="0">
                    <a:solidFill>
                      <a:schemeClr val="bg1"/>
                    </a:solidFill>
                    <a:latin typeface="Optima" charset="0"/>
                    <a:ea typeface="Optima" charset="0"/>
                    <a:cs typeface="Optima" charset="0"/>
                  </a:rPr>
                  <a:t>booster to a safe landing speed</a:t>
                </a:r>
              </a:p>
            </p:txBody>
          </p:sp>
        </p:grpSp>
        <p:grpSp>
          <p:nvGrpSpPr>
            <p:cNvPr id="198" name="Group 101">
              <a:extLst>
                <a:ext uri="{FF2B5EF4-FFF2-40B4-BE49-F238E27FC236}">
                  <a16:creationId xmlns:a16="http://schemas.microsoft.com/office/drawing/2014/main" id="{5537A104-202A-4CB5-9A74-C06F8D772EB2}"/>
                </a:ext>
              </a:extLst>
            </p:cNvPr>
            <p:cNvGrpSpPr/>
            <p:nvPr/>
          </p:nvGrpSpPr>
          <p:grpSpPr>
            <a:xfrm>
              <a:off x="13165289" y="11077760"/>
              <a:ext cx="6718585" cy="2062103"/>
              <a:chOff x="12996491" y="2107994"/>
              <a:chExt cx="6749678" cy="2062103"/>
            </a:xfrm>
          </p:grpSpPr>
          <p:cxnSp>
            <p:nvCxnSpPr>
              <p:cNvPr id="199" name="Straight Connector 102">
                <a:extLst>
                  <a:ext uri="{FF2B5EF4-FFF2-40B4-BE49-F238E27FC236}">
                    <a16:creationId xmlns:a16="http://schemas.microsoft.com/office/drawing/2014/main" id="{37840C2B-DD2F-4F5A-A24B-1E7E504B9CE5}"/>
                  </a:ext>
                </a:extLst>
              </p:cNvPr>
              <p:cNvCxnSpPr>
                <a:cxnSpLocks/>
              </p:cNvCxnSpPr>
              <p:nvPr/>
            </p:nvCxnSpPr>
            <p:spPr>
              <a:xfrm flipH="1" flipV="1">
                <a:off x="16510824" y="2752501"/>
                <a:ext cx="3235345" cy="1109718"/>
              </a:xfrm>
              <a:prstGeom prst="line">
                <a:avLst/>
              </a:prstGeom>
              <a:ln w="12700"/>
            </p:spPr>
            <p:style>
              <a:lnRef idx="1">
                <a:schemeClr val="dk1"/>
              </a:lnRef>
              <a:fillRef idx="0">
                <a:schemeClr val="dk1"/>
              </a:fillRef>
              <a:effectRef idx="0">
                <a:schemeClr val="dk1"/>
              </a:effectRef>
              <a:fontRef idx="minor">
                <a:schemeClr val="tx1"/>
              </a:fontRef>
            </p:style>
          </p:cxnSp>
          <p:cxnSp>
            <p:nvCxnSpPr>
              <p:cNvPr id="200" name="Straight Connector 103">
                <a:extLst>
                  <a:ext uri="{FF2B5EF4-FFF2-40B4-BE49-F238E27FC236}">
                    <a16:creationId xmlns:a16="http://schemas.microsoft.com/office/drawing/2014/main" id="{870B807D-3A5A-4A7A-86D8-2B71B4EC43FE}"/>
                  </a:ext>
                </a:extLst>
              </p:cNvPr>
              <p:cNvCxnSpPr>
                <a:cxnSpLocks/>
              </p:cNvCxnSpPr>
              <p:nvPr/>
            </p:nvCxnSpPr>
            <p:spPr>
              <a:xfrm>
                <a:off x="12996491" y="2752501"/>
                <a:ext cx="351433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01" name="TextBox 104">
                <a:extLst>
                  <a:ext uri="{FF2B5EF4-FFF2-40B4-BE49-F238E27FC236}">
                    <a16:creationId xmlns:a16="http://schemas.microsoft.com/office/drawing/2014/main" id="{B8724528-AF41-4594-9A4B-9B73AB7F4B72}"/>
                  </a:ext>
                </a:extLst>
              </p:cNvPr>
              <p:cNvSpPr txBox="1"/>
              <p:nvPr/>
            </p:nvSpPr>
            <p:spPr>
              <a:xfrm>
                <a:off x="13018458" y="2107994"/>
                <a:ext cx="5255927" cy="2062103"/>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Forward Fins</a:t>
                </a:r>
              </a:p>
              <a:p>
                <a:r>
                  <a:rPr lang="en-US" sz="2800" dirty="0">
                    <a:solidFill>
                      <a:schemeClr val="bg1"/>
                    </a:solidFill>
                    <a:latin typeface="Optima" charset="0"/>
                    <a:ea typeface="Optima" charset="0"/>
                    <a:cs typeface="Optima" charset="0"/>
                  </a:rPr>
                  <a:t>Provides stability to </a:t>
                </a:r>
              </a:p>
              <a:p>
                <a:r>
                  <a:rPr lang="en-US" sz="2800" dirty="0">
                    <a:solidFill>
                      <a:schemeClr val="bg1"/>
                    </a:solidFill>
                    <a:latin typeface="Optima" charset="0"/>
                    <a:ea typeface="Optima" charset="0"/>
                    <a:cs typeface="Optima" charset="0"/>
                  </a:rPr>
                  <a:t>the sustainer after stage separation</a:t>
                </a:r>
              </a:p>
            </p:txBody>
          </p:sp>
        </p:grpSp>
        <p:grpSp>
          <p:nvGrpSpPr>
            <p:cNvPr id="203" name="Group 109">
              <a:extLst>
                <a:ext uri="{FF2B5EF4-FFF2-40B4-BE49-F238E27FC236}">
                  <a16:creationId xmlns:a16="http://schemas.microsoft.com/office/drawing/2014/main" id="{65BFCDF7-A0CB-4A74-9F23-CB601D2A4A79}"/>
                </a:ext>
              </a:extLst>
            </p:cNvPr>
            <p:cNvGrpSpPr/>
            <p:nvPr/>
          </p:nvGrpSpPr>
          <p:grpSpPr>
            <a:xfrm>
              <a:off x="13056709" y="6568073"/>
              <a:ext cx="7714539" cy="2000548"/>
              <a:chOff x="12996491" y="2107994"/>
              <a:chExt cx="7750242" cy="2000548"/>
            </a:xfrm>
          </p:grpSpPr>
          <p:cxnSp>
            <p:nvCxnSpPr>
              <p:cNvPr id="204" name="Straight Connector 110">
                <a:extLst>
                  <a:ext uri="{FF2B5EF4-FFF2-40B4-BE49-F238E27FC236}">
                    <a16:creationId xmlns:a16="http://schemas.microsoft.com/office/drawing/2014/main" id="{2D7171F5-E1E5-4FA3-9475-85D381F548B2}"/>
                  </a:ext>
                </a:extLst>
              </p:cNvPr>
              <p:cNvCxnSpPr>
                <a:cxnSpLocks/>
              </p:cNvCxnSpPr>
              <p:nvPr/>
            </p:nvCxnSpPr>
            <p:spPr>
              <a:xfrm flipH="1" flipV="1">
                <a:off x="17960763" y="2752500"/>
                <a:ext cx="2785970" cy="1109719"/>
              </a:xfrm>
              <a:prstGeom prst="line">
                <a:avLst/>
              </a:prstGeom>
              <a:ln w="12700"/>
            </p:spPr>
            <p:style>
              <a:lnRef idx="1">
                <a:schemeClr val="dk1"/>
              </a:lnRef>
              <a:fillRef idx="0">
                <a:schemeClr val="dk1"/>
              </a:fillRef>
              <a:effectRef idx="0">
                <a:schemeClr val="dk1"/>
              </a:effectRef>
              <a:fontRef idx="minor">
                <a:schemeClr val="tx1"/>
              </a:fontRef>
            </p:style>
          </p:cxnSp>
          <p:cxnSp>
            <p:nvCxnSpPr>
              <p:cNvPr id="205" name="Straight Connector 111">
                <a:extLst>
                  <a:ext uri="{FF2B5EF4-FFF2-40B4-BE49-F238E27FC236}">
                    <a16:creationId xmlns:a16="http://schemas.microsoft.com/office/drawing/2014/main" id="{2702AADC-F0BF-4A47-AC0E-D7832E557439}"/>
                  </a:ext>
                </a:extLst>
              </p:cNvPr>
              <p:cNvCxnSpPr>
                <a:cxnSpLocks/>
              </p:cNvCxnSpPr>
              <p:nvPr/>
            </p:nvCxnSpPr>
            <p:spPr>
              <a:xfrm>
                <a:off x="12996491" y="2752501"/>
                <a:ext cx="496061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06" name="TextBox 112">
                <a:extLst>
                  <a:ext uri="{FF2B5EF4-FFF2-40B4-BE49-F238E27FC236}">
                    <a16:creationId xmlns:a16="http://schemas.microsoft.com/office/drawing/2014/main" id="{CD83155B-3CDE-4F1C-BFF4-B48E7B5E272A}"/>
                  </a:ext>
                </a:extLst>
              </p:cNvPr>
              <p:cNvSpPr txBox="1"/>
              <p:nvPr/>
            </p:nvSpPr>
            <p:spPr>
              <a:xfrm>
                <a:off x="12996491" y="2107994"/>
                <a:ext cx="5538556" cy="2000548"/>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Sustainer Parachute</a:t>
                </a:r>
              </a:p>
              <a:p>
                <a:r>
                  <a:rPr lang="en-US" sz="2800" dirty="0">
                    <a:solidFill>
                      <a:schemeClr val="bg1"/>
                    </a:solidFill>
                    <a:latin typeface="Optima" charset="0"/>
                    <a:ea typeface="Optima" charset="0"/>
                    <a:cs typeface="Optima" charset="0"/>
                  </a:rPr>
                  <a:t>A larger main parachute that</a:t>
                </a:r>
              </a:p>
              <a:p>
                <a:r>
                  <a:rPr lang="en-US" sz="2800" dirty="0">
                    <a:solidFill>
                      <a:schemeClr val="bg1"/>
                    </a:solidFill>
                    <a:latin typeface="Optima" charset="0"/>
                    <a:ea typeface="Optima" charset="0"/>
                    <a:cs typeface="Optima" charset="0"/>
                  </a:rPr>
                  <a:t>slows the sustainer to a safe landing speed</a:t>
                </a:r>
                <a:endParaRPr lang="en-US" sz="2400" dirty="0">
                  <a:solidFill>
                    <a:schemeClr val="bg1"/>
                  </a:solidFill>
                  <a:latin typeface="Optima" charset="0"/>
                  <a:ea typeface="Optima" charset="0"/>
                  <a:cs typeface="Optima" charset="0"/>
                </a:endParaRPr>
              </a:p>
            </p:txBody>
          </p:sp>
        </p:grpSp>
        <p:grpSp>
          <p:nvGrpSpPr>
            <p:cNvPr id="208" name="Group 117">
              <a:extLst>
                <a:ext uri="{FF2B5EF4-FFF2-40B4-BE49-F238E27FC236}">
                  <a16:creationId xmlns:a16="http://schemas.microsoft.com/office/drawing/2014/main" id="{4A0B249C-F699-46F3-A351-A14AF9976351}"/>
                </a:ext>
              </a:extLst>
            </p:cNvPr>
            <p:cNvGrpSpPr/>
            <p:nvPr/>
          </p:nvGrpSpPr>
          <p:grpSpPr>
            <a:xfrm>
              <a:off x="13056707" y="2393777"/>
              <a:ext cx="7859112" cy="2480300"/>
              <a:chOff x="12969927" y="1628242"/>
              <a:chExt cx="7859112" cy="2480300"/>
            </a:xfrm>
          </p:grpSpPr>
          <p:cxnSp>
            <p:nvCxnSpPr>
              <p:cNvPr id="209" name="Straight Connector 118">
                <a:extLst>
                  <a:ext uri="{FF2B5EF4-FFF2-40B4-BE49-F238E27FC236}">
                    <a16:creationId xmlns:a16="http://schemas.microsoft.com/office/drawing/2014/main" id="{8680E0E0-2368-407D-88B3-41A021CF5CFD}"/>
                  </a:ext>
                </a:extLst>
              </p:cNvPr>
              <p:cNvCxnSpPr>
                <a:cxnSpLocks/>
              </p:cNvCxnSpPr>
              <p:nvPr/>
            </p:nvCxnSpPr>
            <p:spPr>
              <a:xfrm flipH="1">
                <a:off x="17751371" y="1628242"/>
                <a:ext cx="3077668" cy="1124259"/>
              </a:xfrm>
              <a:prstGeom prst="line">
                <a:avLst/>
              </a:prstGeom>
              <a:ln w="12700"/>
            </p:spPr>
            <p:style>
              <a:lnRef idx="1">
                <a:schemeClr val="dk1"/>
              </a:lnRef>
              <a:fillRef idx="0">
                <a:schemeClr val="dk1"/>
              </a:fillRef>
              <a:effectRef idx="0">
                <a:schemeClr val="dk1"/>
              </a:effectRef>
              <a:fontRef idx="minor">
                <a:schemeClr val="tx1"/>
              </a:fontRef>
            </p:style>
          </p:cxnSp>
          <p:cxnSp>
            <p:nvCxnSpPr>
              <p:cNvPr id="210" name="Straight Connector 119">
                <a:extLst>
                  <a:ext uri="{FF2B5EF4-FFF2-40B4-BE49-F238E27FC236}">
                    <a16:creationId xmlns:a16="http://schemas.microsoft.com/office/drawing/2014/main" id="{6C0C8958-3192-4592-A6B6-BF76025CF8CB}"/>
                  </a:ext>
                </a:extLst>
              </p:cNvPr>
              <p:cNvCxnSpPr>
                <a:cxnSpLocks/>
              </p:cNvCxnSpPr>
              <p:nvPr/>
            </p:nvCxnSpPr>
            <p:spPr>
              <a:xfrm>
                <a:off x="12996491" y="2752501"/>
                <a:ext cx="4754880"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11" name="TextBox 120">
                <a:extLst>
                  <a:ext uri="{FF2B5EF4-FFF2-40B4-BE49-F238E27FC236}">
                    <a16:creationId xmlns:a16="http://schemas.microsoft.com/office/drawing/2014/main" id="{5BF27FA0-CD9E-48A2-AA23-A691DE4F3C19}"/>
                  </a:ext>
                </a:extLst>
              </p:cNvPr>
              <p:cNvSpPr txBox="1"/>
              <p:nvPr/>
            </p:nvSpPr>
            <p:spPr>
              <a:xfrm>
                <a:off x="12969927" y="2107994"/>
                <a:ext cx="6430793" cy="2000548"/>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Custom Nose Cone</a:t>
                </a:r>
              </a:p>
              <a:p>
                <a:r>
                  <a:rPr lang="en-US" sz="2800" dirty="0">
                    <a:solidFill>
                      <a:schemeClr val="bg1"/>
                    </a:solidFill>
                    <a:latin typeface="Optima" charset="0"/>
                    <a:ea typeface="Optima" charset="0"/>
                    <a:cs typeface="Optima" charset="0"/>
                  </a:rPr>
                  <a:t>A carbon fiber nose cone that houses the drogue parachute and connects directly to the electronics bay</a:t>
                </a:r>
                <a:endParaRPr lang="en-US" sz="2400" dirty="0">
                  <a:solidFill>
                    <a:schemeClr val="bg1"/>
                  </a:solidFill>
                  <a:latin typeface="Optima" charset="0"/>
                  <a:ea typeface="Optima" charset="0"/>
                  <a:cs typeface="Optima" charset="0"/>
                </a:endParaRPr>
              </a:p>
            </p:txBody>
          </p:sp>
        </p:grpSp>
      </p:grpSp>
      <p:sp>
        <p:nvSpPr>
          <p:cNvPr id="126" name="TextBox 836"/>
          <p:cNvSpPr txBox="1"/>
          <p:nvPr/>
        </p:nvSpPr>
        <p:spPr>
          <a:xfrm>
            <a:off x="29917707" y="17501390"/>
            <a:ext cx="12581367" cy="954107"/>
          </a:xfrm>
          <a:prstGeom prst="rect">
            <a:avLst/>
          </a:prstGeom>
          <a:noFill/>
        </p:spPr>
        <p:txBody>
          <a:bodyPr wrap="square" rtlCol="0">
            <a:spAutoFit/>
          </a:bodyPr>
          <a:lstStyle/>
          <a:p>
            <a:pPr marL="685800" indent="-685800">
              <a:buFont typeface="Arial"/>
              <a:buChar char="•"/>
            </a:pPr>
            <a:r>
              <a:rPr lang="en-US" sz="2800">
                <a:solidFill>
                  <a:schemeClr val="bg1"/>
                </a:solidFill>
                <a:latin typeface="Optima" charset="0"/>
                <a:ea typeface="Optima" charset="0"/>
                <a:cs typeface="Optima" charset="0"/>
              </a:rPr>
              <a:t>An optimization program was created to determine </a:t>
            </a:r>
            <a:r>
              <a:rPr lang="en-US" sz="2800" dirty="0">
                <a:solidFill>
                  <a:schemeClr val="bg1"/>
                </a:solidFill>
                <a:latin typeface="Optima" charset="0"/>
                <a:ea typeface="Optima" charset="0"/>
                <a:cs typeface="Optima" charset="0"/>
              </a:rPr>
              <a:t>the</a:t>
            </a:r>
            <a:r>
              <a:rPr lang="en-US" sz="2800">
                <a:solidFill>
                  <a:schemeClr val="bg1"/>
                </a:solidFill>
                <a:latin typeface="Optima" charset="0"/>
                <a:ea typeface="Optima" charset="0"/>
                <a:cs typeface="Optima" charset="0"/>
              </a:rPr>
              <a:t> nominal dimensions for each component that will result in the highest simulated altitude. </a:t>
            </a:r>
            <a:endParaRPr lang="en-US" sz="2800" dirty="0">
              <a:solidFill>
                <a:schemeClr val="bg1"/>
              </a:solidFill>
              <a:latin typeface="Optima" charset="0"/>
              <a:ea typeface="Optima" charset="0"/>
              <a:cs typeface="Optima" charset="0"/>
            </a:endParaRPr>
          </a:p>
        </p:txBody>
      </p:sp>
      <p:grpSp>
        <p:nvGrpSpPr>
          <p:cNvPr id="66" name="Group 55">
            <a:extLst>
              <a:ext uri="{FF2B5EF4-FFF2-40B4-BE49-F238E27FC236}">
                <a16:creationId xmlns:a16="http://schemas.microsoft.com/office/drawing/2014/main" id="{7D71ECF0-34FE-4593-97C9-6BF0A00A303C}"/>
              </a:ext>
            </a:extLst>
          </p:cNvPr>
          <p:cNvGrpSpPr/>
          <p:nvPr/>
        </p:nvGrpSpPr>
        <p:grpSpPr>
          <a:xfrm>
            <a:off x="29823711" y="16728339"/>
            <a:ext cx="13209757" cy="12434489"/>
            <a:chOff x="29385489" y="3474789"/>
            <a:chExt cx="13069677" cy="8652893"/>
          </a:xfrm>
          <a:solidFill>
            <a:schemeClr val="tx2"/>
          </a:solidFill>
        </p:grpSpPr>
        <p:sp>
          <p:nvSpPr>
            <p:cNvPr id="7" name="TextBox 56">
              <a:extLst>
                <a:ext uri="{FF2B5EF4-FFF2-40B4-BE49-F238E27FC236}">
                  <a16:creationId xmlns:a16="http://schemas.microsoft.com/office/drawing/2014/main" id="{61D2EE32-9AB9-2349-B499-0DE5A25984E5}"/>
                </a:ext>
              </a:extLst>
            </p:cNvPr>
            <p:cNvSpPr txBox="1">
              <a:spLocks/>
            </p:cNvSpPr>
            <p:nvPr/>
          </p:nvSpPr>
          <p:spPr>
            <a:xfrm>
              <a:off x="29385489" y="3474789"/>
              <a:ext cx="13069677" cy="8652893"/>
            </a:xfrm>
            <a:prstGeom prst="rect">
              <a:avLst/>
            </a:prstGeom>
            <a:grp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Design &amp; Analysis</a:t>
              </a:r>
            </a:p>
            <a:p>
              <a:pPr algn="ctr"/>
              <a:endParaRPr lang="en-US" sz="5400" dirty="0">
                <a:latin typeface="Optima" charset="0"/>
                <a:ea typeface="Optima" charset="0"/>
                <a:cs typeface="Optima" charset="0"/>
              </a:endParaRPr>
            </a:p>
            <a:p>
              <a:pPr algn="ctr"/>
              <a:endParaRPr lang="en-US" sz="5400" dirty="0"/>
            </a:p>
            <a:p>
              <a:pPr algn="ctr"/>
              <a:endParaRPr lang="en-US" sz="5400" dirty="0"/>
            </a:p>
          </p:txBody>
        </p:sp>
        <p:pic>
          <p:nvPicPr>
            <p:cNvPr id="70" name="Picture 83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133477" y="4892891"/>
              <a:ext cx="5893161" cy="3498787"/>
            </a:xfrm>
            <a:prstGeom prst="rect">
              <a:avLst/>
            </a:prstGeom>
            <a:grpFill/>
            <a:ln>
              <a:solidFill>
                <a:schemeClr val="bg1"/>
              </a:solidFill>
            </a:ln>
          </p:spPr>
        </p:pic>
        <p:sp>
          <p:nvSpPr>
            <p:cNvPr id="25" name="TextBox 835"/>
            <p:cNvSpPr txBox="1"/>
            <p:nvPr/>
          </p:nvSpPr>
          <p:spPr>
            <a:xfrm>
              <a:off x="29615382" y="5129366"/>
              <a:ext cx="6288202" cy="1885971"/>
            </a:xfrm>
            <a:prstGeom prst="rect">
              <a:avLst/>
            </a:prstGeom>
            <a:grpFill/>
            <a:ln>
              <a:noFill/>
            </a:ln>
          </p:spPr>
          <p:txBody>
            <a:bodyPr wrap="square" rtlCol="0">
              <a:spAutoFit/>
            </a:bodyPr>
            <a:lstStyle/>
            <a:p>
              <a:pPr marL="685800" indent="-685800">
                <a:buFont typeface="Arial"/>
                <a:buChar char="•"/>
              </a:pPr>
              <a:r>
                <a:rPr lang="en-US" sz="2800" dirty="0">
                  <a:solidFill>
                    <a:schemeClr val="bg1"/>
                  </a:solidFill>
                  <a:latin typeface="Optima" charset="0"/>
                  <a:ea typeface="Optima" charset="0"/>
                  <a:cs typeface="Optima" charset="0"/>
                </a:rPr>
                <a:t>This was achieved by maximizing the height output from the combined aerodynamic models through nonlinear programming using the interior-point algorithm </a:t>
              </a:r>
            </a:p>
          </p:txBody>
        </p:sp>
        <p:sp>
          <p:nvSpPr>
            <p:cNvPr id="27" name="TextBox 836"/>
            <p:cNvSpPr txBox="1"/>
            <p:nvPr/>
          </p:nvSpPr>
          <p:spPr>
            <a:xfrm>
              <a:off x="29615382" y="6833759"/>
              <a:ext cx="6200462" cy="1563478"/>
            </a:xfrm>
            <a:prstGeom prst="rect">
              <a:avLst/>
            </a:prstGeom>
            <a:grpFill/>
            <a:ln>
              <a:noFill/>
            </a:ln>
          </p:spPr>
          <p:txBody>
            <a:bodyPr wrap="square" rtlCol="0">
              <a:spAutoFit/>
            </a:bodyPr>
            <a:lstStyle/>
            <a:p>
              <a:pPr marL="685800" indent="-685800">
                <a:buFont typeface="Arial"/>
                <a:buChar char="•"/>
              </a:pPr>
              <a:r>
                <a:rPr lang="en-US" sz="2800" dirty="0">
                  <a:solidFill>
                    <a:schemeClr val="bg1"/>
                  </a:solidFill>
                  <a:latin typeface="Optima" charset="0"/>
                  <a:ea typeface="Optima" charset="0"/>
                  <a:cs typeface="Optima" charset="0"/>
                </a:rPr>
                <a:t>Optimization Constraints:</a:t>
              </a:r>
            </a:p>
            <a:p>
              <a:pPr marL="1143000" lvl="1" indent="-685800">
                <a:buFont typeface="Arial"/>
                <a:buChar char="•"/>
              </a:pPr>
              <a:r>
                <a:rPr lang="en-US" sz="2800" dirty="0">
                  <a:solidFill>
                    <a:schemeClr val="bg1"/>
                  </a:solidFill>
                  <a:latin typeface="Optima" charset="0"/>
                  <a:ea typeface="Optima" charset="0"/>
                  <a:cs typeface="Optima" charset="0"/>
                </a:rPr>
                <a:t>Maintain in-flight stability</a:t>
              </a:r>
            </a:p>
            <a:p>
              <a:pPr marL="1143000" lvl="1" indent="-685800">
                <a:buFont typeface="Arial"/>
                <a:buChar char="•"/>
              </a:pPr>
              <a:r>
                <a:rPr lang="en-US" sz="2800" dirty="0">
                  <a:solidFill>
                    <a:schemeClr val="bg1"/>
                  </a:solidFill>
                  <a:latin typeface="Optima" charset="0"/>
                  <a:ea typeface="Optima" charset="0"/>
                  <a:cs typeface="Optima" charset="0"/>
                </a:rPr>
                <a:t>Structural integrity factor of safety of at least 3.0</a:t>
              </a:r>
            </a:p>
            <a:p>
              <a:pPr marL="1143000" lvl="1" indent="-685800">
                <a:buFont typeface="Arial"/>
                <a:buChar char="•"/>
              </a:pPr>
              <a:r>
                <a:rPr lang="en-US" sz="2800" dirty="0">
                  <a:solidFill>
                    <a:schemeClr val="bg1"/>
                  </a:solidFill>
                  <a:latin typeface="Optima" charset="0"/>
                  <a:ea typeface="Optima" charset="0"/>
                  <a:cs typeface="Optima" charset="0"/>
                </a:rPr>
                <a:t>Manufacturing limitations</a:t>
              </a:r>
            </a:p>
          </p:txBody>
        </p:sp>
      </p:grpSp>
      <p:sp>
        <p:nvSpPr>
          <p:cNvPr id="121" name="TextBox 461">
            <a:extLst>
              <a:ext uri="{FF2B5EF4-FFF2-40B4-BE49-F238E27FC236}">
                <a16:creationId xmlns:a16="http://schemas.microsoft.com/office/drawing/2014/main" id="{52FC8150-621C-4142-B667-25734A9A9A60}"/>
              </a:ext>
            </a:extLst>
          </p:cNvPr>
          <p:cNvSpPr txBox="1"/>
          <p:nvPr/>
        </p:nvSpPr>
        <p:spPr>
          <a:xfrm>
            <a:off x="30100332" y="17502858"/>
            <a:ext cx="12116793" cy="1661993"/>
          </a:xfrm>
          <a:prstGeom prst="rect">
            <a:avLst/>
          </a:prstGeom>
          <a:noFill/>
        </p:spPr>
        <p:txBody>
          <a:bodyPr wrap="square" rtlCol="0">
            <a:spAutoFit/>
          </a:bodyPr>
          <a:lstStyle/>
          <a:p>
            <a:pPr marL="685800" indent="-685800">
              <a:buFont typeface="Arial" panose="020B0604020202020204" pitchFamily="34" charset="0"/>
              <a:buChar char="•"/>
            </a:pPr>
            <a:r>
              <a:rPr lang="en-US" sz="2800" dirty="0">
                <a:solidFill>
                  <a:schemeClr val="bg1"/>
                </a:solidFill>
                <a:latin typeface="Optima" charset="0"/>
                <a:ea typeface="Optima" charset="0"/>
                <a:cs typeface="Optima" charset="0"/>
              </a:rPr>
              <a:t>An </a:t>
            </a:r>
            <a:r>
              <a:rPr lang="en-US" sz="2800" b="1" dirty="0">
                <a:solidFill>
                  <a:schemeClr val="bg1"/>
                </a:solidFill>
                <a:latin typeface="Optima" charset="0"/>
                <a:ea typeface="Optima" charset="0"/>
                <a:cs typeface="Optima" charset="0"/>
              </a:rPr>
              <a:t>optimization</a:t>
            </a:r>
            <a:r>
              <a:rPr lang="en-US" sz="2800" dirty="0">
                <a:solidFill>
                  <a:schemeClr val="bg1"/>
                </a:solidFill>
                <a:latin typeface="Optima" charset="0"/>
                <a:ea typeface="Optima" charset="0"/>
                <a:cs typeface="Optima" charset="0"/>
              </a:rPr>
              <a:t> program was created to determine the nominal dimensions for each component that will result in the highest simulated altitude</a:t>
            </a:r>
          </a:p>
          <a:p>
            <a:endParaRPr lang="en-US" dirty="0"/>
          </a:p>
        </p:txBody>
      </p:sp>
      <p:pic>
        <p:nvPicPr>
          <p:cNvPr id="253" name="Picture 619" descr="A picture containing indoor, ground&#10;&#10;Description generated with high confidence">
            <a:extLst>
              <a:ext uri="{FF2B5EF4-FFF2-40B4-BE49-F238E27FC236}">
                <a16:creationId xmlns:a16="http://schemas.microsoft.com/office/drawing/2014/main" id="{35B16E84-B8F1-458F-9CEA-CE3659D366F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888017" y="28152339"/>
            <a:ext cx="4755556" cy="3657600"/>
          </a:xfrm>
          <a:prstGeom prst="rect">
            <a:avLst/>
          </a:prstGeom>
          <a:ln>
            <a:solidFill>
              <a:schemeClr val="bg1"/>
            </a:solidFill>
          </a:ln>
        </p:spPr>
      </p:pic>
      <p:pic>
        <p:nvPicPr>
          <p:cNvPr id="24" name="Picture 643" descr="A close up of a logo&#10;&#10;Description generated with high confidence">
            <a:extLst>
              <a:ext uri="{FF2B5EF4-FFF2-40B4-BE49-F238E27FC236}">
                <a16:creationId xmlns:a16="http://schemas.microsoft.com/office/drawing/2014/main" id="{32D532B1-1B76-42A2-8E18-E8F159644FB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377105" y="24623710"/>
            <a:ext cx="6633633" cy="3723126"/>
          </a:xfrm>
          <a:prstGeom prst="rect">
            <a:avLst/>
          </a:prstGeom>
          <a:ln>
            <a:solidFill>
              <a:schemeClr val="bg1"/>
            </a:solidFill>
          </a:ln>
        </p:spPr>
      </p:pic>
      <p:graphicFrame>
        <p:nvGraphicFramePr>
          <p:cNvPr id="29" name="Table 644">
            <a:extLst>
              <a:ext uri="{FF2B5EF4-FFF2-40B4-BE49-F238E27FC236}">
                <a16:creationId xmlns:a16="http://schemas.microsoft.com/office/drawing/2014/main" id="{329639DD-662B-4FB0-9CF2-0EFBB5FAD361}"/>
              </a:ext>
            </a:extLst>
          </p:cNvPr>
          <p:cNvGraphicFramePr>
            <a:graphicFrameLocks noGrp="1"/>
          </p:cNvGraphicFramePr>
          <p:nvPr>
            <p:extLst>
              <p:ext uri="{D42A27DB-BD31-4B8C-83A1-F6EECF244321}">
                <p14:modId xmlns:p14="http://schemas.microsoft.com/office/powerpoint/2010/main" val="1713265339"/>
              </p:ext>
            </p:extLst>
          </p:nvPr>
        </p:nvGraphicFramePr>
        <p:xfrm>
          <a:off x="30301322" y="8640395"/>
          <a:ext cx="5054478" cy="2407083"/>
        </p:xfrm>
        <a:graphic>
          <a:graphicData uri="http://schemas.openxmlformats.org/drawingml/2006/table">
            <a:tbl>
              <a:tblPr firstRow="1" bandRow="1">
                <a:tableStyleId>{0505E3EF-67EA-436B-97B2-0124C06EBD24}</a:tableStyleId>
              </a:tblPr>
              <a:tblGrid>
                <a:gridCol w="1130529">
                  <a:extLst>
                    <a:ext uri="{9D8B030D-6E8A-4147-A177-3AD203B41FA5}">
                      <a16:colId xmlns:a16="http://schemas.microsoft.com/office/drawing/2014/main" val="3239089673"/>
                    </a:ext>
                  </a:extLst>
                </a:gridCol>
                <a:gridCol w="1157299">
                  <a:extLst>
                    <a:ext uri="{9D8B030D-6E8A-4147-A177-3AD203B41FA5}">
                      <a16:colId xmlns:a16="http://schemas.microsoft.com/office/drawing/2014/main" val="4099088911"/>
                    </a:ext>
                  </a:extLst>
                </a:gridCol>
                <a:gridCol w="1586109">
                  <a:extLst>
                    <a:ext uri="{9D8B030D-6E8A-4147-A177-3AD203B41FA5}">
                      <a16:colId xmlns:a16="http://schemas.microsoft.com/office/drawing/2014/main" val="1811431230"/>
                    </a:ext>
                  </a:extLst>
                </a:gridCol>
                <a:gridCol w="1180541">
                  <a:extLst>
                    <a:ext uri="{9D8B030D-6E8A-4147-A177-3AD203B41FA5}">
                      <a16:colId xmlns:a16="http://schemas.microsoft.com/office/drawing/2014/main" val="769658348"/>
                    </a:ext>
                  </a:extLst>
                </a:gridCol>
              </a:tblGrid>
              <a:tr h="802361">
                <a:tc>
                  <a:txBody>
                    <a:bodyPr/>
                    <a:lstStyle/>
                    <a:p>
                      <a:endParaRPr lang="en-US" sz="1600"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800" dirty="0">
                          <a:latin typeface="Optima" charset="0"/>
                          <a:ea typeface="Optima" charset="0"/>
                          <a:cs typeface="Optima" charset="0"/>
                        </a:rPr>
                        <a:t>Flight</a:t>
                      </a:r>
                      <a:r>
                        <a:rPr lang="en-US" sz="1800" baseline="0" dirty="0">
                          <a:latin typeface="Optima" charset="0"/>
                          <a:ea typeface="Optima" charset="0"/>
                          <a:cs typeface="Optima" charset="0"/>
                        </a:rPr>
                        <a:t> Data</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OpenRocket Model</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MATLAB</a:t>
                      </a:r>
                      <a:r>
                        <a:rPr lang="en-US" sz="1800" baseline="0" dirty="0">
                          <a:latin typeface="Optima" charset="0"/>
                          <a:ea typeface="Optima" charset="0"/>
                          <a:cs typeface="Optima" charset="0"/>
                        </a:rPr>
                        <a:t> Model</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802361">
                <a:tc>
                  <a:txBody>
                    <a:bodyPr/>
                    <a:lstStyle/>
                    <a:p>
                      <a:r>
                        <a:rPr lang="en-US" sz="1800" b="1" dirty="0">
                          <a:latin typeface="Optima" charset="0"/>
                          <a:ea typeface="Optima" charset="0"/>
                          <a:cs typeface="Optima" charset="0"/>
                        </a:rPr>
                        <a:t>Sustainer Apogee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1071.1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1020.6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1154.1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802361">
                <a:tc>
                  <a:txBody>
                    <a:bodyPr/>
                    <a:lstStyle/>
                    <a:p>
                      <a:r>
                        <a:rPr lang="en-US" sz="1800" b="1" dirty="0">
                          <a:latin typeface="Optima" charset="0"/>
                          <a:ea typeface="Optima" charset="0"/>
                          <a:cs typeface="Optima" charset="0"/>
                        </a:rPr>
                        <a:t>Booster Apogee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290.0</a:t>
                      </a:r>
                      <a:r>
                        <a:rPr lang="en-US" sz="1800" baseline="0" dirty="0">
                          <a:latin typeface="Optima" charset="0"/>
                          <a:ea typeface="Optima" charset="0"/>
                          <a:cs typeface="Optima" charset="0"/>
                        </a:rPr>
                        <a:t> m</a:t>
                      </a:r>
                      <a:endParaRPr lang="en-US" sz="18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238.6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276.3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sp>
        <p:nvSpPr>
          <p:cNvPr id="224" name="TextBox 645">
            <a:extLst>
              <a:ext uri="{FF2B5EF4-FFF2-40B4-BE49-F238E27FC236}">
                <a16:creationId xmlns:a16="http://schemas.microsoft.com/office/drawing/2014/main" id="{65D0DACD-7DDF-42EC-882F-AB0BB5E0965D}"/>
              </a:ext>
            </a:extLst>
          </p:cNvPr>
          <p:cNvSpPr txBox="1"/>
          <p:nvPr/>
        </p:nvSpPr>
        <p:spPr>
          <a:xfrm>
            <a:off x="37369652" y="24493097"/>
            <a:ext cx="4938187" cy="2677656"/>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bg1"/>
                </a:solidFill>
                <a:latin typeface="Optima" panose="02000503060000020004"/>
              </a:rPr>
              <a:t>Stress analyses </a:t>
            </a:r>
            <a:r>
              <a:rPr lang="en-US" sz="2800" dirty="0">
                <a:solidFill>
                  <a:schemeClr val="bg1"/>
                </a:solidFill>
                <a:latin typeface="Optima" panose="02000503060000020004"/>
              </a:rPr>
              <a:t>are performed on the optimized components that are prone to failure, such as the engine centering ring (left)</a:t>
            </a:r>
          </a:p>
          <a:p>
            <a:endParaRPr lang="en-US" sz="2800" dirty="0">
              <a:solidFill>
                <a:schemeClr val="bg1"/>
              </a:solidFill>
              <a:latin typeface="Optima" panose="02000503060000020004"/>
            </a:endParaRPr>
          </a:p>
        </p:txBody>
      </p:sp>
      <p:sp>
        <p:nvSpPr>
          <p:cNvPr id="225" name="TextBox 646">
            <a:extLst>
              <a:ext uri="{FF2B5EF4-FFF2-40B4-BE49-F238E27FC236}">
                <a16:creationId xmlns:a16="http://schemas.microsoft.com/office/drawing/2014/main" id="{DA23C908-495F-4813-B3A9-F31D244D87D3}"/>
              </a:ext>
            </a:extLst>
          </p:cNvPr>
          <p:cNvSpPr txBox="1"/>
          <p:nvPr/>
        </p:nvSpPr>
        <p:spPr>
          <a:xfrm>
            <a:off x="37369652" y="26961841"/>
            <a:ext cx="45429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Optima" panose="02000503060000020004"/>
              </a:rPr>
              <a:t>Optimization must be reconfigured if resulting FOS is less than 3.0</a:t>
            </a:r>
            <a:endParaRPr lang="en-US" sz="2800" dirty="0"/>
          </a:p>
        </p:txBody>
      </p:sp>
      <p:pic>
        <p:nvPicPr>
          <p:cNvPr id="648" name="Picture 1295"/>
          <p:cNvPicPr>
            <a:picLocks noChangeAspect="1"/>
          </p:cNvPicPr>
          <p:nvPr/>
        </p:nvPicPr>
        <p:blipFill rotWithShape="1">
          <a:blip r:embed="rId24">
            <a:extLst>
              <a:ext uri="{28A0092B-C50C-407E-A947-70E740481C1C}">
                <a14:useLocalDpi xmlns:a14="http://schemas.microsoft.com/office/drawing/2010/main" val="0"/>
              </a:ext>
            </a:extLst>
          </a:blip>
          <a:srcRect l="4425" t="758" r="7468" b="1283"/>
          <a:stretch/>
        </p:blipFill>
        <p:spPr>
          <a:xfrm>
            <a:off x="30314551" y="11269984"/>
            <a:ext cx="5344543" cy="4456612"/>
          </a:xfrm>
          <a:prstGeom prst="rect">
            <a:avLst/>
          </a:prstGeom>
          <a:ln>
            <a:solidFill>
              <a:schemeClr val="bg1"/>
            </a:solidFill>
          </a:ln>
        </p:spPr>
      </p:pic>
      <p:sp>
        <p:nvSpPr>
          <p:cNvPr id="651" name="TextBox 1298"/>
          <p:cNvSpPr txBox="1"/>
          <p:nvPr/>
        </p:nvSpPr>
        <p:spPr>
          <a:xfrm>
            <a:off x="15855254" y="25858991"/>
            <a:ext cx="11065762" cy="2523768"/>
          </a:xfrm>
          <a:prstGeom prst="rect">
            <a:avLst/>
          </a:prstGeom>
          <a:noFill/>
        </p:spPr>
        <p:txBody>
          <a:bodyPr wrap="square" rtlCol="0">
            <a:spAutoFit/>
          </a:bodyPr>
          <a:lstStyle/>
          <a:p>
            <a:pPr marL="457200" indent="-457200">
              <a:buFont typeface="Arial" charset="0"/>
              <a:buChar char="•"/>
            </a:pPr>
            <a:r>
              <a:rPr lang="en-US" sz="2800" dirty="0">
                <a:solidFill>
                  <a:schemeClr val="bg1"/>
                </a:solidFill>
                <a:latin typeface="Optima" charset="0"/>
                <a:ea typeface="Optima" charset="0"/>
                <a:cs typeface="Optima" charset="0"/>
              </a:rPr>
              <a:t>A laser cut fin alignment tool was designed to keep fins in place during the epoxy curing process</a:t>
            </a:r>
          </a:p>
          <a:p>
            <a:pPr marL="457200" indent="-457200">
              <a:buFont typeface="Arial" charset="0"/>
              <a:buChar char="•"/>
            </a:pPr>
            <a:r>
              <a:rPr lang="en-US" sz="2800" dirty="0">
                <a:solidFill>
                  <a:schemeClr val="bg1"/>
                </a:solidFill>
                <a:latin typeface="Optima" charset="0"/>
              </a:rPr>
              <a:t>Many components are assembled from scratch such as the nosecone, fins, ignition leads, ejection charges, and launch pad </a:t>
            </a:r>
            <a:endParaRPr lang="en-US" sz="2800" dirty="0"/>
          </a:p>
          <a:p>
            <a:pPr marL="457200" indent="-457200">
              <a:buFont typeface="Arial" charset="0"/>
              <a:buChar char="•"/>
            </a:pPr>
            <a:endParaRPr lang="en-US" sz="2800" dirty="0">
              <a:solidFill>
                <a:schemeClr val="bg1"/>
              </a:solidFill>
              <a:latin typeface="Optima" charset="0"/>
              <a:ea typeface="Optima" charset="0"/>
              <a:cs typeface="Optima" charset="0"/>
            </a:endParaRPr>
          </a:p>
          <a:p>
            <a:endParaRPr lang="en-US" dirty="0"/>
          </a:p>
        </p:txBody>
      </p:sp>
      <p:graphicFrame>
        <p:nvGraphicFramePr>
          <p:cNvPr id="1300" name="Table 644">
            <a:extLst>
              <a:ext uri="{FF2B5EF4-FFF2-40B4-BE49-F238E27FC236}">
                <a16:creationId xmlns:a16="http://schemas.microsoft.com/office/drawing/2014/main" id="{329639DD-662B-4FB0-9CF2-0EFBB5FAD361}"/>
              </a:ext>
            </a:extLst>
          </p:cNvPr>
          <p:cNvGraphicFramePr>
            <a:graphicFrameLocks noGrp="1"/>
          </p:cNvGraphicFramePr>
          <p:nvPr>
            <p:extLst>
              <p:ext uri="{D42A27DB-BD31-4B8C-83A1-F6EECF244321}">
                <p14:modId xmlns:p14="http://schemas.microsoft.com/office/powerpoint/2010/main" val="1803759838"/>
              </p:ext>
            </p:extLst>
          </p:nvPr>
        </p:nvGraphicFramePr>
        <p:xfrm>
          <a:off x="1116448" y="23821735"/>
          <a:ext cx="11575186" cy="2878062"/>
        </p:xfrm>
        <a:graphic>
          <a:graphicData uri="http://schemas.openxmlformats.org/drawingml/2006/table">
            <a:tbl>
              <a:tblPr firstRow="1" bandRow="1">
                <a:tableStyleId>{0505E3EF-67EA-436B-97B2-0124C06EBD24}</a:tableStyleId>
              </a:tblPr>
              <a:tblGrid>
                <a:gridCol w="3026228">
                  <a:extLst>
                    <a:ext uri="{9D8B030D-6E8A-4147-A177-3AD203B41FA5}">
                      <a16:colId xmlns:a16="http://schemas.microsoft.com/office/drawing/2014/main" val="3239089673"/>
                    </a:ext>
                  </a:extLst>
                </a:gridCol>
                <a:gridCol w="2155371">
                  <a:extLst>
                    <a:ext uri="{9D8B030D-6E8A-4147-A177-3AD203B41FA5}">
                      <a16:colId xmlns:a16="http://schemas.microsoft.com/office/drawing/2014/main" val="1811431230"/>
                    </a:ext>
                  </a:extLst>
                </a:gridCol>
                <a:gridCol w="2133600">
                  <a:extLst>
                    <a:ext uri="{9D8B030D-6E8A-4147-A177-3AD203B41FA5}">
                      <a16:colId xmlns:a16="http://schemas.microsoft.com/office/drawing/2014/main" val="769658348"/>
                    </a:ext>
                  </a:extLst>
                </a:gridCol>
                <a:gridCol w="2198914">
                  <a:extLst>
                    <a:ext uri="{9D8B030D-6E8A-4147-A177-3AD203B41FA5}">
                      <a16:colId xmlns:a16="http://schemas.microsoft.com/office/drawing/2014/main" val="20003"/>
                    </a:ext>
                  </a:extLst>
                </a:gridCol>
                <a:gridCol w="2061073">
                  <a:extLst>
                    <a:ext uri="{9D8B030D-6E8A-4147-A177-3AD203B41FA5}">
                      <a16:colId xmlns:a16="http://schemas.microsoft.com/office/drawing/2014/main" val="20004"/>
                    </a:ext>
                  </a:extLst>
                </a:gridCol>
              </a:tblGrid>
              <a:tr h="892510">
                <a:tc>
                  <a:txBody>
                    <a:bodyPr/>
                    <a:lstStyle/>
                    <a:p>
                      <a:endParaRPr lang="en-US" sz="2000" dirty="0">
                        <a:latin typeface="Optima" charset="0"/>
                        <a:ea typeface="Optima" charset="0"/>
                        <a:cs typeface="Optima"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dirty="0">
                          <a:latin typeface="Optima" charset="0"/>
                          <a:ea typeface="Optima" charset="0"/>
                          <a:cs typeface="Optima" charset="0"/>
                        </a:rPr>
                        <a:t>Reported Max Thrust</a:t>
                      </a:r>
                      <a:endParaRPr lang="en-US" sz="20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Measured Max Thrust</a:t>
                      </a:r>
                      <a:endParaRPr lang="en-US" sz="20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b="1" dirty="0">
                          <a:solidFill>
                            <a:schemeClr val="bg1"/>
                          </a:solidFill>
                          <a:latin typeface="Optima" charset="0"/>
                          <a:ea typeface="Optima" charset="0"/>
                          <a:cs typeface="Optima" charset="0"/>
                        </a:rPr>
                        <a:t>Reported Total Impulse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b="1" dirty="0">
                          <a:solidFill>
                            <a:schemeClr val="bg1"/>
                          </a:solidFill>
                          <a:latin typeface="Optima" charset="0"/>
                          <a:ea typeface="Optima" charset="0"/>
                          <a:cs typeface="Optima" charset="0"/>
                        </a:rPr>
                        <a:t>Measured Total Impulse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992776">
                <a:tc>
                  <a:txBody>
                    <a:bodyPr/>
                    <a:lstStyle/>
                    <a:p>
                      <a:r>
                        <a:rPr lang="en-US" sz="2000" b="1" dirty="0">
                          <a:latin typeface="Optima" charset="0"/>
                          <a:ea typeface="Optima" charset="0"/>
                          <a:cs typeface="Optima" charset="0"/>
                        </a:rPr>
                        <a:t>Booster Engine:</a:t>
                      </a:r>
                    </a:p>
                    <a:p>
                      <a:r>
                        <a:rPr lang="en-US" sz="2000" b="1" dirty="0">
                          <a:latin typeface="Optima" charset="0"/>
                          <a:ea typeface="Optima" charset="0"/>
                          <a:cs typeface="Optima" charset="0"/>
                        </a:rPr>
                        <a:t>Cesaroni H399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545.8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549.6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282.2 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277.1</a:t>
                      </a:r>
                      <a:r>
                        <a:rPr lang="en-US" sz="2000" baseline="0" dirty="0">
                          <a:latin typeface="Optima" charset="0"/>
                          <a:ea typeface="Optima" charset="0"/>
                          <a:cs typeface="Optima" charset="0"/>
                        </a:rPr>
                        <a:t> N-s</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992776">
                <a:tc>
                  <a:txBody>
                    <a:bodyPr/>
                    <a:lstStyle/>
                    <a:p>
                      <a:r>
                        <a:rPr lang="en-US" sz="2000" b="1" dirty="0">
                          <a:latin typeface="Optima" charset="0"/>
                          <a:ea typeface="Optima" charset="0"/>
                          <a:cs typeface="Optima" charset="0"/>
                        </a:rPr>
                        <a:t>Sustainer Engine:</a:t>
                      </a:r>
                    </a:p>
                    <a:p>
                      <a:r>
                        <a:rPr lang="en-US" sz="2000" b="1" dirty="0">
                          <a:latin typeface="Optima" charset="0"/>
                          <a:ea typeface="Optima" charset="0"/>
                          <a:cs typeface="Optima" charset="0"/>
                        </a:rPr>
                        <a:t>Cesaroni I204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356.8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329.7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347.7 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322.7 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sp>
        <p:nvSpPr>
          <p:cNvPr id="1301" name="TextBox 1300"/>
          <p:cNvSpPr txBox="1"/>
          <p:nvPr/>
        </p:nvSpPr>
        <p:spPr>
          <a:xfrm>
            <a:off x="7776641" y="27461244"/>
            <a:ext cx="5231164" cy="3970318"/>
          </a:xfrm>
          <a:prstGeom prst="rect">
            <a:avLst/>
          </a:prstGeom>
          <a:noFill/>
        </p:spPr>
        <p:txBody>
          <a:bodyPr wrap="square" rtlCol="0">
            <a:spAutoFit/>
          </a:bodyPr>
          <a:lstStyle/>
          <a:p>
            <a:pPr marL="285750" indent="-285750">
              <a:buFont typeface="Arial" charset="0"/>
              <a:buChar char="•"/>
            </a:pPr>
            <a:r>
              <a:rPr lang="en-US" sz="2800" dirty="0">
                <a:solidFill>
                  <a:schemeClr val="bg1"/>
                </a:solidFill>
                <a:latin typeface="Optima" charset="0"/>
                <a:ea typeface="Optima" charset="0"/>
                <a:cs typeface="Optima" charset="0"/>
              </a:rPr>
              <a:t>Data acquisition was performed using the custom test rig, a 150 lb load cell, and NI SignalExpress software</a:t>
            </a:r>
          </a:p>
          <a:p>
            <a:pPr marL="285750" indent="-285750">
              <a:buFont typeface="Arial" charset="0"/>
              <a:buChar char="•"/>
            </a:pPr>
            <a:endParaRPr lang="en-US" sz="2800" dirty="0">
              <a:solidFill>
                <a:schemeClr val="bg1"/>
              </a:solidFill>
              <a:latin typeface="Optima" charset="0"/>
              <a:ea typeface="Optima" charset="0"/>
              <a:cs typeface="Optima" charset="0"/>
            </a:endParaRPr>
          </a:p>
          <a:p>
            <a:pPr marL="285750" indent="-285750">
              <a:buFont typeface="Arial" charset="0"/>
              <a:buChar char="•"/>
            </a:pPr>
            <a:r>
              <a:rPr lang="en-US" sz="2800" dirty="0">
                <a:solidFill>
                  <a:schemeClr val="bg1"/>
                </a:solidFill>
                <a:latin typeface="Optima" charset="0"/>
                <a:ea typeface="Optima" charset="0"/>
                <a:cs typeface="Optima" charset="0"/>
              </a:rPr>
              <a:t>Results were verified by comparing to official data reported by the engine manufacturer</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6" y="23364780"/>
            <a:ext cx="1747644"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5" y="330047"/>
            <a:ext cx="3671743" cy="1722545"/>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5" y="417994"/>
            <a:ext cx="4861556"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rPr>
              <a:t>Department of Mechanical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Authors: Ryan </a:t>
            </a:r>
            <a:r>
              <a:rPr kumimoji="0" lang="en-US" sz="2800" b="0" i="0" u="none" strike="noStrike" kern="1200" cap="none" spc="0" normalizeH="0" baseline="0" noProof="0" dirty="0" err="1">
                <a:ln>
                  <a:noFill/>
                </a:ln>
                <a:solidFill>
                  <a:prstClr val="black"/>
                </a:solidFill>
                <a:effectLst/>
                <a:uLnTx/>
                <a:uFillTx/>
                <a:latin typeface="Optima" charset="0"/>
                <a:ea typeface="Optima" charset="0"/>
                <a:cs typeface="Optima" charset="0"/>
              </a:rPr>
              <a:t>Blatti</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Thomas Collins, Chase Eldridge, Andrew </a:t>
            </a:r>
            <a:r>
              <a:rPr kumimoji="0" lang="en-US" sz="2800" b="0" i="0" u="none" strike="noStrike" kern="1200" cap="none" spc="0" normalizeH="0" baseline="0" noProof="0" dirty="0" err="1">
                <a:ln>
                  <a:noFill/>
                </a:ln>
                <a:solidFill>
                  <a:prstClr val="black"/>
                </a:solidFill>
                <a:effectLst/>
                <a:uLnTx/>
                <a:uFillTx/>
                <a:latin typeface="Optima" charset="0"/>
                <a:ea typeface="Optima" charset="0"/>
                <a:cs typeface="Optima" charset="0"/>
              </a:rPr>
              <a:t>Hosman</a:t>
            </a: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Silas Johnson, Tyler Landry, John Langer, Charlie Nitschelm, Collin </a:t>
            </a:r>
            <a:r>
              <a:rPr kumimoji="0" lang="en-US" sz="2800" b="0" i="0" u="none" strike="noStrike" kern="1200" cap="none" spc="0" normalizeH="0" baseline="0" noProof="0" dirty="0" err="1">
                <a:ln>
                  <a:noFill/>
                </a:ln>
                <a:solidFill>
                  <a:prstClr val="black"/>
                </a:solidFill>
                <a:effectLst/>
                <a:uLnTx/>
                <a:uFillTx/>
                <a:latin typeface="Optima" charset="0"/>
                <a:ea typeface="Optima" charset="0"/>
                <a:cs typeface="Optima" charset="0"/>
              </a:rPr>
              <a:t>Stroshine</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a:t>
            </a:r>
            <a:r>
              <a:rPr kumimoji="0" lang="en-US" sz="2800" b="0" i="1" u="none" strike="noStrike" kern="1200" cap="none" spc="0" normalizeH="0" baseline="0" noProof="0" dirty="0">
                <a:ln>
                  <a:noFill/>
                </a:ln>
                <a:solidFill>
                  <a:prstClr val="black"/>
                </a:solidFill>
                <a:effectLst/>
                <a:uLnTx/>
                <a:uFillTx/>
                <a:latin typeface="Optima" charset="0"/>
                <a:ea typeface="Optima" charset="0"/>
                <a:cs typeface="Optima" charset="0"/>
              </a:rPr>
              <a:t>Advisor: Dr. Todd Gross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511690"/>
            <a:ext cx="15361470" cy="2604421"/>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Acknowledgments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a:ea typeface="Optima" charset="0"/>
                <a:cs typeface="Optima" charset="0"/>
              </a:rPr>
              <a:t>A huge thanks to all the members of UNH SEDS, Scott Campbell, Dr. Ivo Nedyalkov, Dr. Alireza Ebadi, Sheldon Parent, Andy Globe, Dave Emanuel, Chief Dean, Ronald O’Keefe, TURBOCAM International, Reilly Webb, the UNH Makerspace and our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Who We Are</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second year engineering organization comprised of students of all classes and CEPS majors</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primary engineering goal of pursuing the art of high power rocketry with custom-made hybrid engines</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TextBox 6"/>
          <p:cNvSpPr txBox="1"/>
          <p:nvPr/>
        </p:nvSpPr>
        <p:spPr>
          <a:xfrm>
            <a:off x="14053701" y="3697521"/>
            <a:ext cx="5578793"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Oxidizer Tank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highly pressurized vessel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contains liquid Nitrous Oxide,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acting as our oxidizer within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combustion chamber</a:t>
            </a:r>
          </a:p>
        </p:txBody>
      </p:sp>
      <p:sp>
        <p:nvSpPr>
          <p:cNvPr id="9" name="TextBox 8"/>
          <p:cNvSpPr txBox="1"/>
          <p:nvPr/>
        </p:nvSpPr>
        <p:spPr>
          <a:xfrm>
            <a:off x="23984873" y="5988294"/>
            <a:ext cx="540827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Flow Regulator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motorized valve that monitors flow regulation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of the oxidizer into the injection plate controlled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by an electric motor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Arduino.</a:t>
            </a:r>
          </a:p>
        </p:txBody>
      </p:sp>
      <p:sp>
        <p:nvSpPr>
          <p:cNvPr id="10" name="TextBox 9"/>
          <p:cNvSpPr txBox="1"/>
          <p:nvPr/>
        </p:nvSpPr>
        <p:spPr>
          <a:xfrm>
            <a:off x="14108228" y="9854217"/>
            <a:ext cx="525244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Injection 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Responsible for providing desired oxidizer flow into the combustion chamber with the assistance of the impinging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p:cNvSpPr txBox="1"/>
          <p:nvPr/>
        </p:nvSpPr>
        <p:spPr>
          <a:xfrm>
            <a:off x="13848161" y="16324447"/>
            <a:ext cx="54371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Combustion Chamber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solid reducer and liquid oxidizer react to produce a superheated, highly pressurized chamber of gas</a:t>
            </a:r>
          </a:p>
        </p:txBody>
      </p:sp>
      <p:sp>
        <p:nvSpPr>
          <p:cNvPr id="13" name="TextBox 12"/>
          <p:cNvSpPr txBox="1"/>
          <p:nvPr/>
        </p:nvSpPr>
        <p:spPr>
          <a:xfrm>
            <a:off x="24108556" y="19606424"/>
            <a:ext cx="5342744"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Graphite was machined into a de Laval curve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extBox 2"/>
          <p:cNvSpPr txBox="1"/>
          <p:nvPr/>
        </p:nvSpPr>
        <p:spPr>
          <a:xfrm>
            <a:off x="29857114" y="2973149"/>
            <a:ext cx="13636520" cy="6863417"/>
          </a:xfrm>
          <a:prstGeom prst="rect">
            <a:avLst/>
          </a:prstGeom>
          <a:solidFill>
            <a:schemeClr val="tx2"/>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Fuel Selection and Flow Regulation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50891" y="13732487"/>
            <a:ext cx="5477140" cy="730285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88806" y="5564592"/>
            <a:ext cx="4521827" cy="602910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94621" y="10294701"/>
            <a:ext cx="5212772" cy="6950363"/>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78058" y="7186825"/>
            <a:ext cx="6088886" cy="8118514"/>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8543182" y="-277425"/>
            <a:ext cx="5767451" cy="7689933"/>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77962" y="18150575"/>
            <a:ext cx="5759742" cy="7679656"/>
          </a:xfrm>
          <a:prstGeom prst="rect">
            <a:avLst/>
          </a:prstGeom>
        </p:spPr>
      </p:pic>
      <p:sp>
        <p:nvSpPr>
          <p:cNvPr id="44" name="TextBox 43"/>
          <p:cNvSpPr txBox="1"/>
          <p:nvPr/>
        </p:nvSpPr>
        <p:spPr>
          <a:xfrm>
            <a:off x="24028031" y="12835594"/>
            <a:ext cx="5181600"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Impinging 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interchangeable cylindrical plate responsible for the impingement and atomization of the oxidizer flow streams</a:t>
            </a:r>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06883" y="5252619"/>
            <a:ext cx="5155286" cy="3866465"/>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43601" y="5253496"/>
            <a:ext cx="5798480" cy="3864710"/>
          </a:xfrm>
          <a:prstGeom prst="rect">
            <a:avLst/>
          </a:prstGeom>
        </p:spPr>
      </p:pic>
      <p:cxnSp>
        <p:nvCxnSpPr>
          <p:cNvPr id="64" name="Straight Connector 63"/>
          <p:cNvCxnSpPr/>
          <p:nvPr/>
        </p:nvCxnSpPr>
        <p:spPr>
          <a:xfrm flipV="1">
            <a:off x="17037214" y="3425800"/>
            <a:ext cx="3380805" cy="81465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4" y="6527800"/>
            <a:ext cx="2253572" cy="125291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3" y="13388840"/>
            <a:ext cx="1812233" cy="4674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0" y="10405474"/>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0" y="10405474"/>
            <a:ext cx="1343745" cy="500715"/>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1" y="20146077"/>
            <a:ext cx="1394582" cy="69687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900" y="16878300"/>
            <a:ext cx="1386805" cy="770174"/>
          </a:xfrm>
          <a:prstGeom prst="line">
            <a:avLst/>
          </a:prstGeom>
        </p:spPr>
        <p:style>
          <a:lnRef idx="3">
            <a:schemeClr val="dk1"/>
          </a:lnRef>
          <a:fillRef idx="0">
            <a:schemeClr val="dk1"/>
          </a:fillRef>
          <a:effectRef idx="2">
            <a:schemeClr val="dk1"/>
          </a:effectRef>
          <a:fontRef idx="minor">
            <a:schemeClr val="tx1"/>
          </a:fontRef>
        </p:style>
      </p:cxnSp>
      <p:grpSp>
        <p:nvGrpSpPr>
          <p:cNvPr id="33" name="Group 32"/>
          <p:cNvGrpSpPr/>
          <p:nvPr/>
        </p:nvGrpSpPr>
        <p:grpSpPr>
          <a:xfrm>
            <a:off x="29857114" y="10128620"/>
            <a:ext cx="13675385" cy="6672983"/>
            <a:chOff x="29876777" y="10784943"/>
            <a:chExt cx="13675385" cy="6672983"/>
          </a:xfrm>
        </p:grpSpPr>
        <p:sp>
          <p:nvSpPr>
            <p:cNvPr id="52" name="TextBox 32">
              <a:extLst>
                <a:ext uri="{FF2B5EF4-FFF2-40B4-BE49-F238E27FC236}">
                  <a16:creationId xmlns:a16="http://schemas.microsoft.com/office/drawing/2014/main" id="{89F8D99C-8D9D-A347-AE40-D7F5E8B18FE0}"/>
                </a:ext>
              </a:extLst>
            </p:cNvPr>
            <p:cNvSpPr txBox="1"/>
            <p:nvPr/>
          </p:nvSpPr>
          <p:spPr>
            <a:xfrm>
              <a:off x="29876777" y="10784943"/>
              <a:ext cx="13675385" cy="6672983"/>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Oxidizer Injection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endParaRPr kumimoji="0" lang="en-US" sz="4800" b="1" i="0" u="sng"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36" name="Picture 35" descr="C:\Users\Collin\Downloads\20190208_011322000_iOS.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437163" y="13695993"/>
              <a:ext cx="4923751" cy="3564828"/>
            </a:xfrm>
            <a:prstGeom prst="rect">
              <a:avLst/>
            </a:prstGeom>
            <a:noFill/>
            <a:ln>
              <a:noFill/>
            </a:ln>
          </p:spPr>
        </p:pic>
        <p:pic>
          <p:nvPicPr>
            <p:cNvPr id="106" name="Picture 105"/>
            <p:cNvPicPr/>
            <p:nvPr/>
          </p:nvPicPr>
          <p:blipFill>
            <a:blip r:embed="rId16"/>
            <a:stretch>
              <a:fillRect/>
            </a:stretch>
          </p:blipFill>
          <p:spPr>
            <a:xfrm>
              <a:off x="34028164" y="13659528"/>
              <a:ext cx="4316576" cy="3591768"/>
            </a:xfrm>
            <a:prstGeom prst="rect">
              <a:avLst/>
            </a:prstGeom>
          </p:spPr>
        </p:pic>
      </p:grpSp>
      <p:grpSp>
        <p:nvGrpSpPr>
          <p:cNvPr id="40" name="Group 39"/>
          <p:cNvGrpSpPr/>
          <p:nvPr/>
        </p:nvGrpSpPr>
        <p:grpSpPr>
          <a:xfrm>
            <a:off x="872438" y="18384623"/>
            <a:ext cx="12181527" cy="13731488"/>
            <a:chOff x="29935306" y="17771166"/>
            <a:chExt cx="13675385" cy="4483252"/>
          </a:xfrm>
        </p:grpSpPr>
        <p:sp>
          <p:nvSpPr>
            <p:cNvPr id="68" name="TextBox 32">
              <a:extLst>
                <a:ext uri="{FF2B5EF4-FFF2-40B4-BE49-F238E27FC236}">
                  <a16:creationId xmlns:a16="http://schemas.microsoft.com/office/drawing/2014/main" id="{89F8D99C-8D9D-A347-AE40-D7F5E8B18FE0}"/>
                </a:ext>
              </a:extLst>
            </p:cNvPr>
            <p:cNvSpPr txBox="1"/>
            <p:nvPr/>
          </p:nvSpPr>
          <p:spPr>
            <a:xfrm>
              <a:off x="29935306" y="17771166"/>
              <a:ext cx="13675385" cy="4483252"/>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Hot Fire Test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69" name="TextBox 68"/>
            <p:cNvSpPr txBox="1"/>
            <p:nvPr/>
          </p:nvSpPr>
          <p:spPr>
            <a:xfrm>
              <a:off x="30145335" y="18101951"/>
              <a:ext cx="7313760" cy="2984472"/>
            </a:xfrm>
            <a:prstGeom prst="rect">
              <a:avLst/>
            </a:prstGeom>
            <a:noFill/>
            <a:ln>
              <a:noFill/>
            </a:ln>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Worked with the UNH police and fire departments to locate a safe testing range and procedures.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Test engine to determine thrust, mass flow rate, combustion temperature and overall functionality.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Load cells and thermocouples were used to record data required for future optimization.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Designed and manufactured a static test fire rig to secure the engine and withstand a force up to 500 </a:t>
              </a:r>
              <a:r>
                <a:rPr kumimoji="0" lang="en-US" sz="2800" b="0" i="0" u="none" strike="noStrike" kern="1200" cap="none" spc="0" normalizeH="0" baseline="0" noProof="0" dirty="0" err="1">
                  <a:ln>
                    <a:noFill/>
                  </a:ln>
                  <a:solidFill>
                    <a:prstClr val="black"/>
                  </a:solidFill>
                  <a:effectLst/>
                  <a:uLnTx/>
                  <a:uFillTx/>
                  <a:latin typeface="Century Gothic" panose="020B0502020202020204"/>
                  <a:ea typeface="+mn-ea"/>
                  <a:cs typeface="+mn-cs"/>
                </a:rPr>
                <a:t>lbs</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 of thrust.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Three hot fire tests were attempted, but due to weather, failed ignition and flow regulation a successful test has yet to be completed.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22" name="TextBox 21"/>
          <p:cNvSpPr txBox="1"/>
          <p:nvPr/>
        </p:nvSpPr>
        <p:spPr>
          <a:xfrm>
            <a:off x="1690172" y="9187488"/>
            <a:ext cx="46459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SpaceVision, November 2018</a:t>
            </a:r>
          </a:p>
        </p:txBody>
      </p:sp>
      <p:sp>
        <p:nvSpPr>
          <p:cNvPr id="66" name="TextBox 65"/>
          <p:cNvSpPr txBox="1"/>
          <p:nvPr/>
        </p:nvSpPr>
        <p:spPr>
          <a:xfrm>
            <a:off x="6452714" y="9187805"/>
            <a:ext cx="66012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SEDS Rocketry Competition, October 2018</a:t>
            </a:r>
          </a:p>
        </p:txBody>
      </p:sp>
      <p:sp>
        <p:nvSpPr>
          <p:cNvPr id="25" name="Right Arrow 24"/>
          <p:cNvSpPr/>
          <p:nvPr/>
        </p:nvSpPr>
        <p:spPr>
          <a:xfrm>
            <a:off x="3772777" y="13871922"/>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3" name="TextBox 32">
            <a:extLst>
              <a:ext uri="{FF2B5EF4-FFF2-40B4-BE49-F238E27FC236}">
                <a16:creationId xmlns:a16="http://schemas.microsoft.com/office/drawing/2014/main" id="{89F8D99C-8D9D-A347-AE40-D7F5E8B18FE0}"/>
              </a:ext>
            </a:extLst>
          </p:cNvPr>
          <p:cNvSpPr txBox="1"/>
          <p:nvPr/>
        </p:nvSpPr>
        <p:spPr>
          <a:xfrm>
            <a:off x="29857115" y="17074461"/>
            <a:ext cx="13695048" cy="6694153"/>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Combustion and Ignition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5009127"/>
            <a:ext cx="15361470" cy="432511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Current 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endParaRPr>
          </a:p>
        </p:txBody>
      </p:sp>
      <p:sp>
        <p:nvSpPr>
          <p:cNvPr id="102" name="TextBox 101">
            <a:extLst>
              <a:ext uri="{FF2B5EF4-FFF2-40B4-BE49-F238E27FC236}">
                <a16:creationId xmlns:a16="http://schemas.microsoft.com/office/drawing/2014/main" id="{5BB03A6E-0C82-1343-939A-4C3F1380C6D6}"/>
              </a:ext>
            </a:extLst>
          </p:cNvPr>
          <p:cNvSpPr txBox="1"/>
          <p:nvPr/>
        </p:nvSpPr>
        <p:spPr>
          <a:xfrm>
            <a:off x="29857114" y="24017793"/>
            <a:ext cx="13636520" cy="8098318"/>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Thrust Vectoring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endParaRPr>
          </a:p>
        </p:txBody>
      </p:sp>
      <p:grpSp>
        <p:nvGrpSpPr>
          <p:cNvPr id="118" name="Group 117"/>
          <p:cNvGrpSpPr/>
          <p:nvPr/>
        </p:nvGrpSpPr>
        <p:grpSpPr>
          <a:xfrm>
            <a:off x="32482187" y="24595686"/>
            <a:ext cx="8137719" cy="7173424"/>
            <a:chOff x="32083363" y="24727250"/>
            <a:chExt cx="9320924" cy="7064717"/>
          </a:xfrm>
        </p:grpSpPr>
        <p:pic>
          <p:nvPicPr>
            <p:cNvPr id="99" name="Picture 98"/>
            <p:cNvPicPr>
              <a:picLocks noChangeAspect="1"/>
            </p:cNvPicPr>
            <p:nvPr/>
          </p:nvPicPr>
          <p:blipFill rotWithShape="1">
            <a:blip r:embed="rId17" cstate="print">
              <a:extLst>
                <a:ext uri="{28A0092B-C50C-407E-A947-70E740481C1C}">
                  <a14:useLocalDpi xmlns:a14="http://schemas.microsoft.com/office/drawing/2010/main" val="0"/>
                </a:ext>
              </a:extLst>
            </a:blip>
            <a:srcRect l="26509" r="25016"/>
            <a:stretch/>
          </p:blipFill>
          <p:spPr>
            <a:xfrm>
              <a:off x="32083363" y="24727250"/>
              <a:ext cx="6202017" cy="7064717"/>
            </a:xfrm>
            <a:prstGeom prst="rect">
              <a:avLst/>
            </a:prstGeom>
          </p:spPr>
        </p:pic>
        <p:pic>
          <p:nvPicPr>
            <p:cNvPr id="112" name="Picture 111"/>
            <p:cNvPicPr>
              <a:picLocks noChangeAspect="1"/>
            </p:cNvPicPr>
            <p:nvPr/>
          </p:nvPicPr>
          <p:blipFill rotWithShape="1">
            <a:blip r:embed="rId18" cstate="print">
              <a:extLst>
                <a:ext uri="{28A0092B-C50C-407E-A947-70E740481C1C}">
                  <a14:useLocalDpi xmlns:a14="http://schemas.microsoft.com/office/drawing/2010/main" val="0"/>
                </a:ext>
              </a:extLst>
            </a:blip>
            <a:srcRect l="46206" r="25174"/>
            <a:stretch/>
          </p:blipFill>
          <p:spPr>
            <a:xfrm>
              <a:off x="32691499" y="24999675"/>
              <a:ext cx="3379305" cy="6519868"/>
            </a:xfrm>
            <a:prstGeom prst="rect">
              <a:avLst/>
            </a:prstGeom>
          </p:spPr>
        </p:pic>
        <p:pic>
          <p:nvPicPr>
            <p:cNvPr id="113" name="Picture 112"/>
            <p:cNvPicPr>
              <a:picLocks noChangeAspect="1"/>
            </p:cNvPicPr>
            <p:nvPr/>
          </p:nvPicPr>
          <p:blipFill rotWithShape="1">
            <a:blip r:embed="rId19" cstate="print">
              <a:extLst>
                <a:ext uri="{28A0092B-C50C-407E-A947-70E740481C1C}">
                  <a14:useLocalDpi xmlns:a14="http://schemas.microsoft.com/office/drawing/2010/main" val="0"/>
                </a:ext>
              </a:extLst>
            </a:blip>
            <a:srcRect l="45225" r="20573"/>
            <a:stretch/>
          </p:blipFill>
          <p:spPr>
            <a:xfrm>
              <a:off x="37133170" y="24727250"/>
              <a:ext cx="4271117" cy="6895465"/>
            </a:xfrm>
            <a:prstGeom prst="rect">
              <a:avLst/>
            </a:prstGeom>
          </p:spPr>
        </p:pic>
      </p:grpSp>
      <p:sp>
        <p:nvSpPr>
          <p:cNvPr id="119" name="TextBox 118"/>
          <p:cNvSpPr txBox="1"/>
          <p:nvPr/>
        </p:nvSpPr>
        <p:spPr>
          <a:xfrm>
            <a:off x="30198097" y="29643382"/>
            <a:ext cx="265175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Two actuators positioned 90 degrees apart enable real-time pitch and roll control </a:t>
            </a:r>
          </a:p>
        </p:txBody>
      </p:sp>
      <p:sp>
        <p:nvSpPr>
          <p:cNvPr id="124" name="TextBox 123"/>
          <p:cNvSpPr txBox="1"/>
          <p:nvPr/>
        </p:nvSpPr>
        <p:spPr>
          <a:xfrm>
            <a:off x="40470161" y="26835726"/>
            <a:ext cx="302347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A gimbal ring is used to provide a second rotational piece that is placed between the engine and the rocket body</a:t>
            </a:r>
          </a:p>
        </p:txBody>
      </p:sp>
      <p:sp>
        <p:nvSpPr>
          <p:cNvPr id="11" name="TextBox 10"/>
          <p:cNvSpPr txBox="1"/>
          <p:nvPr/>
        </p:nvSpPr>
        <p:spPr>
          <a:xfrm>
            <a:off x="13731895" y="25947838"/>
            <a:ext cx="9922920" cy="3108543"/>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Improve flow regulation design by reworking gears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Successfully test hybrid engine and work towards an optimum design using STFR V2</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Integrate thrust vectoring system onto the propulsion system</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Create accurate launch simulations with real-life data from the hybrid engine and rocket geometry</a:t>
            </a: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048569" y="25377560"/>
            <a:ext cx="4767307" cy="357548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241897" y="17383913"/>
            <a:ext cx="3051066" cy="4431327"/>
          </a:xfrm>
          <a:prstGeom prst="rect">
            <a:avLst/>
          </a:prstGeom>
        </p:spPr>
      </p:pic>
      <p:sp>
        <p:nvSpPr>
          <p:cNvPr id="27" name="TextBox 26"/>
          <p:cNvSpPr txBox="1"/>
          <p:nvPr/>
        </p:nvSpPr>
        <p:spPr>
          <a:xfrm>
            <a:off x="32954745" y="18159994"/>
            <a:ext cx="7135884" cy="3108543"/>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Incoming nitrous oxide impinges and atomizes saturating the fuel within the combustion chamber producing vast amounts of hot, dense gases.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 river of hot gases flow through the graphite De Laval nozzle, converting its thermal energy into kinetic energy.</a:t>
            </a:r>
          </a:p>
        </p:txBody>
      </p:sp>
      <p:sp>
        <p:nvSpPr>
          <p:cNvPr id="32" name="TextBox 31"/>
          <p:cNvSpPr txBox="1"/>
          <p:nvPr/>
        </p:nvSpPr>
        <p:spPr>
          <a:xfrm>
            <a:off x="36879318" y="7553917"/>
            <a:ext cx="6559751" cy="181588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flow regulator controls the amount of flow into the combustion chamber, permitting throttle, cutoff, and reignition</a:t>
            </a:r>
          </a:p>
        </p:txBody>
      </p:sp>
      <p:sp>
        <p:nvSpPr>
          <p:cNvPr id="37" name="TextBox 36"/>
          <p:cNvSpPr txBox="1"/>
          <p:nvPr/>
        </p:nvSpPr>
        <p:spPr>
          <a:xfrm>
            <a:off x="29673667" y="3864182"/>
            <a:ext cx="8404245" cy="2677656"/>
          </a:xfrm>
          <a:prstGeom prst="rect">
            <a:avLst/>
          </a:prstGeom>
          <a:noFill/>
        </p:spPr>
        <p:txBody>
          <a:bodyPr wrap="square" rtlCol="0">
            <a:spAutoFit/>
          </a:bodyPr>
          <a:lstStyle/>
          <a:p>
            <a:pPr marL="1143000"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Hydroxyl-terminated polybutadiene (HTPB) and liquid nitrous oxide were chosen as the reducer and oxidizer, respectively.</a:t>
            </a:r>
          </a:p>
          <a:p>
            <a:pPr marL="1143000"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mold was 3-D printed to form the HTPB into a circular grain.</a:t>
            </a:r>
          </a:p>
        </p:txBody>
      </p:sp>
      <p:pic>
        <p:nvPicPr>
          <p:cNvPr id="38" name="Picture 3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798254" y="3864182"/>
            <a:ext cx="3999121" cy="3611920"/>
          </a:xfrm>
          <a:prstGeom prst="rect">
            <a:avLst/>
          </a:prstGeom>
        </p:spPr>
      </p:pic>
      <p:sp>
        <p:nvSpPr>
          <p:cNvPr id="46" name="Right Arrow 45"/>
          <p:cNvSpPr/>
          <p:nvPr/>
        </p:nvSpPr>
        <p:spPr>
          <a:xfrm>
            <a:off x="37650058" y="5225142"/>
            <a:ext cx="891820" cy="33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7" name="Picture 4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999368" y="6680312"/>
            <a:ext cx="4381470" cy="2887822"/>
          </a:xfrm>
          <a:prstGeom prst="rect">
            <a:avLst/>
          </a:prstGeom>
        </p:spPr>
      </p:pic>
      <p:pic>
        <p:nvPicPr>
          <p:cNvPr id="48" name="Picture 4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0435831" y="14084293"/>
            <a:ext cx="3097058" cy="2505642"/>
          </a:xfrm>
          <a:prstGeom prst="rect">
            <a:avLst/>
          </a:prstGeom>
        </p:spPr>
      </p:pic>
      <p:sp>
        <p:nvSpPr>
          <p:cNvPr id="49" name="TextBox 48"/>
          <p:cNvSpPr txBox="1"/>
          <p:nvPr/>
        </p:nvSpPr>
        <p:spPr>
          <a:xfrm>
            <a:off x="34811803" y="10986315"/>
            <a:ext cx="836434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 cold fire test was designed to study overall oxidizer flow characteristics and allow a desired oxidizer flow rate of 1.5 lb/sec to obtain an engine burn time of 10 seconds</a:t>
            </a:r>
          </a:p>
        </p:txBody>
      </p:sp>
      <p:sp>
        <p:nvSpPr>
          <p:cNvPr id="96" name="TextBox 95"/>
          <p:cNvSpPr txBox="1"/>
          <p:nvPr/>
        </p:nvSpPr>
        <p:spPr>
          <a:xfrm>
            <a:off x="29566223" y="10521751"/>
            <a:ext cx="4538751" cy="353943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Various impinging plates were designed to be tested for ideal atomization of the nitrous oxide for maximum efficiency within the combustion chamber</a:t>
            </a:r>
          </a:p>
        </p:txBody>
      </p:sp>
      <p:pic>
        <p:nvPicPr>
          <p:cNvPr id="107" name="Picture 10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059150" y="18485043"/>
            <a:ext cx="3277499" cy="2458124"/>
          </a:xfrm>
          <a:prstGeom prst="rect">
            <a:avLst/>
          </a:prstGeom>
        </p:spPr>
      </p:pic>
      <p:sp>
        <p:nvSpPr>
          <p:cNvPr id="50" name="TextBox 49"/>
          <p:cNvSpPr txBox="1"/>
          <p:nvPr/>
        </p:nvSpPr>
        <p:spPr>
          <a:xfrm>
            <a:off x="34757238" y="22025773"/>
            <a:ext cx="8681831"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An igniter device is utilized to produce hot gases within the combustion chamber in preparation for oxidizer flow through the impinging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51" name="Picture 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5400000">
            <a:off x="28082953" y="19703303"/>
            <a:ext cx="7813340" cy="6419162"/>
          </a:xfrm>
          <a:prstGeom prst="rect">
            <a:avLst/>
          </a:prstGeom>
        </p:spPr>
      </p:pic>
      <p:cxnSp>
        <p:nvCxnSpPr>
          <p:cNvPr id="57" name="Straight Arrow Connector 56"/>
          <p:cNvCxnSpPr>
            <a:cxnSpLocks/>
          </p:cNvCxnSpPr>
          <p:nvPr/>
        </p:nvCxnSpPr>
        <p:spPr>
          <a:xfrm flipH="1" flipV="1">
            <a:off x="39410040" y="27798790"/>
            <a:ext cx="680589" cy="26816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p:cNvCxnSpPr>
            <a:cxnSpLocks/>
          </p:cNvCxnSpPr>
          <p:nvPr/>
        </p:nvCxnSpPr>
        <p:spPr>
          <a:xfrm flipV="1">
            <a:off x="32968845" y="28428234"/>
            <a:ext cx="1048395" cy="236931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26" name="TextBox 125"/>
          <p:cNvSpPr txBox="1"/>
          <p:nvPr/>
        </p:nvSpPr>
        <p:spPr>
          <a:xfrm>
            <a:off x="30028090" y="24552543"/>
            <a:ext cx="361501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4 steel pins are used to allow rotation of the hybrid engine while maintaining even distribution of thrust to the entire rocket</a:t>
            </a:r>
          </a:p>
        </p:txBody>
      </p:sp>
      <p:pic>
        <p:nvPicPr>
          <p:cNvPr id="127" name="Picture 12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291984" y="24115615"/>
            <a:ext cx="3023475" cy="2094634"/>
          </a:xfrm>
          <a:prstGeom prst="rect">
            <a:avLst/>
          </a:prstGeom>
        </p:spPr>
      </p:pic>
      <p:cxnSp>
        <p:nvCxnSpPr>
          <p:cNvPr id="130" name="Straight Arrow Connector 129"/>
          <p:cNvCxnSpPr>
            <a:cxnSpLocks/>
          </p:cNvCxnSpPr>
          <p:nvPr/>
        </p:nvCxnSpPr>
        <p:spPr>
          <a:xfrm flipH="1" flipV="1">
            <a:off x="41547414" y="25893596"/>
            <a:ext cx="453128" cy="82593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134" name="Picture 13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256453" y="28205588"/>
            <a:ext cx="5465355" cy="3461922"/>
          </a:xfrm>
          <a:prstGeom prst="rect">
            <a:avLst/>
          </a:prstGeom>
        </p:spPr>
      </p:pic>
      <p:pic>
        <p:nvPicPr>
          <p:cNvPr id="135" name="Picture 13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28878" y="28205588"/>
            <a:ext cx="4568567" cy="3461922"/>
          </a:xfrm>
          <a:prstGeom prst="rect">
            <a:avLst/>
          </a:prstGeom>
        </p:spPr>
      </p:pic>
      <p:pic>
        <p:nvPicPr>
          <p:cNvPr id="136" name="Picture 13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655469" y="19528017"/>
            <a:ext cx="5012045" cy="3759034"/>
          </a:xfrm>
          <a:prstGeom prst="rect">
            <a:avLst/>
          </a:prstGeom>
        </p:spPr>
      </p:pic>
      <p:sp>
        <p:nvSpPr>
          <p:cNvPr id="138" name="Right Arrow 137"/>
          <p:cNvSpPr/>
          <p:nvPr/>
        </p:nvSpPr>
        <p:spPr>
          <a:xfrm>
            <a:off x="8525586" y="13876378"/>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nvGrpSpPr>
          <p:cNvPr id="41" name="Group 40"/>
          <p:cNvGrpSpPr/>
          <p:nvPr/>
        </p:nvGrpSpPr>
        <p:grpSpPr>
          <a:xfrm>
            <a:off x="872438" y="9974756"/>
            <a:ext cx="12386079" cy="8137050"/>
            <a:chOff x="832357" y="10024840"/>
            <a:chExt cx="12386079"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3 Year Plan</a:t>
              </a: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3" name="TextBox 82"/>
            <p:cNvSpPr txBox="1"/>
            <p:nvPr/>
          </p:nvSpPr>
          <p:spPr>
            <a:xfrm>
              <a:off x="10344810" y="10246143"/>
              <a:ext cx="2087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Three</a:t>
              </a:r>
            </a:p>
          </p:txBody>
        </p:sp>
        <p:grpSp>
          <p:nvGrpSpPr>
            <p:cNvPr id="137" name="Group 136"/>
            <p:cNvGrpSpPr/>
            <p:nvPr/>
          </p:nvGrpSpPr>
          <p:grpSpPr>
            <a:xfrm>
              <a:off x="1107456" y="10195134"/>
              <a:ext cx="2634645" cy="7898526"/>
              <a:chOff x="606305" y="10052571"/>
              <a:chExt cx="2634645" cy="7898526"/>
            </a:xfrm>
          </p:grpSpPr>
          <p:grpSp>
            <p:nvGrpSpPr>
              <p:cNvPr id="67" name="Group 66"/>
              <p:cNvGrpSpPr/>
              <p:nvPr/>
            </p:nvGrpSpPr>
            <p:grpSpPr>
              <a:xfrm>
                <a:off x="1009245" y="10591264"/>
                <a:ext cx="2089440" cy="5516367"/>
                <a:chOff x="18724966" y="1039766"/>
                <a:chExt cx="5935021" cy="23674596"/>
              </a:xfrm>
            </p:grpSpPr>
            <p:pic>
              <p:nvPicPr>
                <p:cNvPr id="71" name="Picture 17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72" name="Picture 19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73" name="Picture 19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75" name="Picture 20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76" name="Picture 21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77" name="Picture 21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23" name="TextBox 22"/>
              <p:cNvSpPr txBox="1"/>
              <p:nvPr/>
            </p:nvSpPr>
            <p:spPr>
              <a:xfrm>
                <a:off x="976958" y="10052571"/>
                <a:ext cx="19742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One</a:t>
                </a:r>
              </a:p>
            </p:txBody>
          </p:sp>
          <p:sp>
            <p:nvSpPr>
              <p:cNvPr id="26" name="TextBox 25"/>
              <p:cNvSpPr txBox="1"/>
              <p:nvPr/>
            </p:nvSpPr>
            <p:spPr>
              <a:xfrm>
                <a:off x="606305" y="16073660"/>
                <a:ext cx="2634645"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Rocket Building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Simulating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Launching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Optimizing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88" name="TextBox 87"/>
            <p:cNvSpPr txBox="1"/>
            <p:nvPr/>
          </p:nvSpPr>
          <p:spPr>
            <a:xfrm>
              <a:off x="9752140" y="16272960"/>
              <a:ext cx="346629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Rocket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Engine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Rocket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Competition</a:t>
              </a:r>
            </a:p>
          </p:txBody>
        </p:sp>
        <p:grpSp>
          <p:nvGrpSpPr>
            <p:cNvPr id="20" name="Group 19"/>
            <p:cNvGrpSpPr/>
            <p:nvPr/>
          </p:nvGrpSpPr>
          <p:grpSpPr>
            <a:xfrm>
              <a:off x="4927791" y="10900484"/>
              <a:ext cx="4117548" cy="6960781"/>
              <a:chOff x="4927791" y="10900484"/>
              <a:chExt cx="4117548" cy="6960781"/>
            </a:xfrm>
          </p:grpSpPr>
          <p:sp>
            <p:nvSpPr>
              <p:cNvPr id="81" name="TextBox 80"/>
              <p:cNvSpPr txBox="1"/>
              <p:nvPr/>
            </p:nvSpPr>
            <p:spPr>
              <a:xfrm>
                <a:off x="5995814" y="17338045"/>
                <a:ext cx="18825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Two</a:t>
                </a:r>
              </a:p>
            </p:txBody>
          </p:sp>
          <p:sp>
            <p:nvSpPr>
              <p:cNvPr id="87" name="TextBox 86"/>
              <p:cNvSpPr txBox="1"/>
              <p:nvPr/>
            </p:nvSpPr>
            <p:spPr>
              <a:xfrm>
                <a:off x="5662284" y="10900484"/>
                <a:ext cx="262823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Design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Manufacture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Test</a:t>
                </a:r>
              </a:p>
            </p:txBody>
          </p:sp>
          <p:grpSp>
            <p:nvGrpSpPr>
              <p:cNvPr id="116" name="Group 115"/>
              <p:cNvGrpSpPr/>
              <p:nvPr/>
            </p:nvGrpSpPr>
            <p:grpSpPr>
              <a:xfrm>
                <a:off x="4927791" y="12039446"/>
                <a:ext cx="4117548" cy="5490064"/>
                <a:chOff x="4889351" y="12069651"/>
                <a:chExt cx="4117548" cy="5490064"/>
              </a:xfrm>
            </p:grpSpPr>
            <p:pic>
              <p:nvPicPr>
                <p:cNvPr id="114" name="Picture 11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4203093" y="12755909"/>
                  <a:ext cx="5490064" cy="4117548"/>
                </a:xfrm>
                <a:prstGeom prst="rect">
                  <a:avLst/>
                </a:prstGeom>
              </p:spPr>
            </p:pic>
            <p:sp>
              <p:nvSpPr>
                <p:cNvPr id="115" name="TextBox 114"/>
                <p:cNvSpPr txBox="1"/>
                <p:nvPr/>
              </p:nvSpPr>
              <p:spPr>
                <a:xfrm rot="5400000">
                  <a:off x="6185280" y="14473195"/>
                  <a:ext cx="16038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Runaway</a:t>
                  </a:r>
                </a:p>
              </p:txBody>
            </p:sp>
          </p:grpSp>
        </p:grpSp>
        <p:pic>
          <p:nvPicPr>
            <p:cNvPr id="139" name="Picture 138"/>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16200000">
              <a:off x="8036358" y="12251962"/>
              <a:ext cx="5561905" cy="2810846"/>
            </a:xfrm>
            <a:prstGeom prst="rect">
              <a:avLst/>
            </a:prstGeom>
          </p:spPr>
        </p:pic>
      </p:grpSp>
      <p:pic>
        <p:nvPicPr>
          <p:cNvPr id="28" name="Picture 27"/>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652706" y="23968246"/>
            <a:ext cx="5109288" cy="3306222"/>
          </a:xfrm>
          <a:prstGeom prst="rect">
            <a:avLst/>
          </a:prstGeom>
        </p:spPr>
      </p:pic>
      <p:pic>
        <p:nvPicPr>
          <p:cNvPr id="29" name="Picture 2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024484" y="27023992"/>
            <a:ext cx="3176991" cy="2433090"/>
          </a:xfrm>
          <a:prstGeom prst="rect">
            <a:avLst/>
          </a:prstGeom>
        </p:spPr>
      </p:pic>
      <p:pic>
        <p:nvPicPr>
          <p:cNvPr id="31" name="Picture 3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9600678" y="29686288"/>
            <a:ext cx="3685956" cy="2037928"/>
          </a:xfrm>
          <a:prstGeom prst="rect">
            <a:avLst/>
          </a:prstGeom>
        </p:spPr>
      </p:pic>
      <p:sp>
        <p:nvSpPr>
          <p:cNvPr id="120" name="Right Arrow 119"/>
          <p:cNvSpPr/>
          <p:nvPr/>
        </p:nvSpPr>
        <p:spPr>
          <a:xfrm flipH="1">
            <a:off x="36077097" y="8167114"/>
            <a:ext cx="891180" cy="336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48776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7089" y="16495396"/>
            <a:ext cx="14664111" cy="1278171"/>
          </a:xfrm>
          <a:prstGeom prst="rect">
            <a:avLst/>
          </a:prstGeom>
        </p:spPr>
      </p:pic>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7080" y="25144150"/>
            <a:ext cx="14664120" cy="1167373"/>
          </a:xfrm>
          <a:prstGeom prst="rect">
            <a:avLst/>
          </a:prstGeom>
        </p:spPr>
      </p:pic>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7089" y="6065846"/>
            <a:ext cx="14664111" cy="1278171"/>
          </a:xfrm>
          <a:prstGeom prst="rect">
            <a:avLst/>
          </a:prstGeom>
        </p:spPr>
      </p:pic>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7688" y="26104061"/>
            <a:ext cx="14978185" cy="1120477"/>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7690" y="14171678"/>
            <a:ext cx="14978185" cy="1331464"/>
          </a:xfrm>
          <a:prstGeom prst="rect">
            <a:avLst/>
          </a:prstGeom>
        </p:spPr>
      </p:pic>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7691" y="6058744"/>
            <a:ext cx="14978185" cy="1285274"/>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714861"/>
            <a:ext cx="13126479" cy="1271068"/>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58744"/>
            <a:ext cx="13126476" cy="1271068"/>
          </a:xfrm>
          <a:prstGeom prst="rect">
            <a:avLst/>
          </a:prstGeom>
        </p:spPr>
      </p:pic>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11"/>
            <a:ext cx="43891200" cy="6044224"/>
          </a:xfrm>
          <a:prstGeom prst="rect">
            <a:avLst/>
          </a:prstGeom>
        </p:spPr>
      </p:pic>
      <p:sp>
        <p:nvSpPr>
          <p:cNvPr id="2" name="Title 1"/>
          <p:cNvSpPr>
            <a:spLocks noGrp="1"/>
          </p:cNvSpPr>
          <p:nvPr>
            <p:ph type="ctrTitle"/>
          </p:nvPr>
        </p:nvSpPr>
        <p:spPr>
          <a:xfrm>
            <a:off x="2523022" y="2370560"/>
            <a:ext cx="37307520" cy="4165912"/>
          </a:xfrm>
        </p:spPr>
        <p:txBody>
          <a:bodyPr>
            <a:noAutofit/>
          </a:bodyPr>
          <a:lstStyle/>
          <a:p>
            <a:br>
              <a:rPr lang="en-US" sz="4800" b="1" dirty="0">
                <a:solidFill>
                  <a:schemeClr val="bg1"/>
                </a:solidFill>
                <a:latin typeface="+mn-lt"/>
              </a:rPr>
            </a:br>
            <a:br>
              <a:rPr lang="en-US" sz="4800" b="1" dirty="0">
                <a:solidFill>
                  <a:schemeClr val="bg1"/>
                </a:solidFill>
                <a:latin typeface="+mn-lt"/>
              </a:rPr>
            </a:br>
            <a:r>
              <a:rPr lang="en-US" sz="5400" dirty="0">
                <a:solidFill>
                  <a:schemeClr val="bg1"/>
                </a:solidFill>
                <a:latin typeface="+mn-lt"/>
              </a:rPr>
              <a:t>Daniel Nemr</a:t>
            </a:r>
            <a:br>
              <a:rPr lang="en-US" sz="5400" dirty="0">
                <a:solidFill>
                  <a:schemeClr val="bg1"/>
                </a:solidFill>
                <a:latin typeface="+mn-lt"/>
              </a:rPr>
            </a:br>
            <a:r>
              <a:rPr lang="en-US" sz="5400" dirty="0">
                <a:solidFill>
                  <a:schemeClr val="bg1"/>
                </a:solidFill>
                <a:latin typeface="+mn-lt"/>
              </a:rPr>
              <a:t>Advised by Dr. Pablo Yoon </a:t>
            </a:r>
            <a:br>
              <a:rPr lang="en-US" sz="5400" dirty="0">
                <a:solidFill>
                  <a:schemeClr val="bg1"/>
                </a:solidFill>
                <a:latin typeface="+mn-lt"/>
              </a:rPr>
            </a:br>
            <a:r>
              <a:rPr lang="en-US" sz="5400" dirty="0">
                <a:solidFill>
                  <a:schemeClr val="bg1"/>
                </a:solidFill>
                <a:latin typeface="+mn-lt"/>
              </a:rPr>
              <a:t>Department of Electrical and Computer Engineering </a:t>
            </a:r>
            <a:br>
              <a:rPr lang="en-US" sz="4400" b="1" dirty="0">
                <a:solidFill>
                  <a:schemeClr val="bg1"/>
                </a:solidFill>
                <a:latin typeface="+mn-lt"/>
              </a:rPr>
            </a:br>
            <a:r>
              <a:rPr lang="en-US" sz="4400" b="1" dirty="0">
                <a:solidFill>
                  <a:schemeClr val="bg1"/>
                </a:solidFill>
                <a:latin typeface="+mn-lt"/>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11"/>
            <a:ext cx="5217459" cy="3703496"/>
          </a:xfrm>
          <a:prstGeom prst="rect">
            <a:avLst/>
          </a:prstGeom>
        </p:spPr>
      </p:pic>
      <p:sp>
        <p:nvSpPr>
          <p:cNvPr id="8" name="TextBox 7"/>
          <p:cNvSpPr txBox="1"/>
          <p:nvPr/>
        </p:nvSpPr>
        <p:spPr>
          <a:xfrm>
            <a:off x="246846" y="6191149"/>
            <a:ext cx="12961917" cy="8463855"/>
          </a:xfrm>
          <a:prstGeom prst="rect">
            <a:avLst/>
          </a:prstGeom>
          <a:noFill/>
          <a:ln>
            <a:noFill/>
          </a:ln>
        </p:spPr>
        <p:txBody>
          <a:bodyPr wrap="square" rtlCol="0">
            <a:spAutoFit/>
          </a:bodyPr>
          <a:lstStyle/>
          <a:p>
            <a:pPr algn="ctr"/>
            <a:r>
              <a:rPr lang="en-US" sz="4400" b="1" dirty="0"/>
              <a:t>Project Overview: </a:t>
            </a:r>
          </a:p>
          <a:p>
            <a:pPr algn="just"/>
            <a:endParaRPr lang="en-US" sz="3200" dirty="0">
              <a:solidFill>
                <a:schemeClr val="bg1"/>
              </a:solidFill>
            </a:endParaRPr>
          </a:p>
          <a:p>
            <a:pPr algn="just"/>
            <a:r>
              <a:rPr lang="en-US" sz="3600" dirty="0">
                <a:solidFill>
                  <a:schemeClr val="bg1"/>
                </a:solidFill>
              </a:rPr>
              <a:t>SEDS is a a non-profit organization that empowers young students to participate in nationwide projects and events. The team has decided to enter this year’s University Student Rocket Competition (USRC), where a high power two-stage rocket will be designed and manufactured to reach the highest altitude against the opposition. This project mainly focuses on the electrical components associated with high-power rockets such as:</a:t>
            </a:r>
          </a:p>
          <a:p>
            <a:pPr algn="just"/>
            <a:endParaRPr lang="en-US" sz="3600" dirty="0">
              <a:solidFill>
                <a:schemeClr val="bg1"/>
              </a:solidFill>
            </a:endParaRPr>
          </a:p>
          <a:p>
            <a:pPr marL="742950" indent="-742950" algn="just">
              <a:buFont typeface="+mj-lt"/>
              <a:buAutoNum type="arabicPeriod"/>
            </a:pPr>
            <a:r>
              <a:rPr lang="en-US" sz="3600" dirty="0">
                <a:solidFill>
                  <a:schemeClr val="bg1"/>
                </a:solidFill>
              </a:rPr>
              <a:t>An electrical launcher</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Stabilization system</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Parachute deployment</a:t>
            </a:r>
          </a:p>
        </p:txBody>
      </p:sp>
      <p:sp>
        <p:nvSpPr>
          <p:cNvPr id="9" name="TextBox 8"/>
          <p:cNvSpPr txBox="1"/>
          <p:nvPr/>
        </p:nvSpPr>
        <p:spPr>
          <a:xfrm>
            <a:off x="164562" y="18868990"/>
            <a:ext cx="12961917" cy="10125849"/>
          </a:xfrm>
          <a:prstGeom prst="rect">
            <a:avLst/>
          </a:prstGeom>
          <a:noFill/>
          <a:ln>
            <a:noFill/>
          </a:ln>
        </p:spPr>
        <p:txBody>
          <a:bodyPr wrap="square" rtlCol="0">
            <a:spAutoFit/>
          </a:bodyPr>
          <a:lstStyle/>
          <a:p>
            <a:pPr algn="ctr"/>
            <a:r>
              <a:rPr lang="en-US" sz="4400" b="1" dirty="0"/>
              <a:t>Electrical Launcher: </a:t>
            </a:r>
          </a:p>
          <a:p>
            <a:pPr algn="just"/>
            <a:endParaRPr lang="en-US" sz="3200" b="1" dirty="0">
              <a:solidFill>
                <a:schemeClr val="bg1"/>
              </a:solidFill>
            </a:endParaRPr>
          </a:p>
          <a:p>
            <a:pPr algn="just"/>
            <a:r>
              <a:rPr lang="en-US" sz="3600" dirty="0">
                <a:solidFill>
                  <a:schemeClr val="bg1"/>
                </a:solidFill>
              </a:rPr>
              <a:t>Three purposes to the electrical launcher:</a:t>
            </a:r>
          </a:p>
          <a:p>
            <a:pPr algn="just"/>
            <a:endParaRPr lang="en-US" sz="3600" dirty="0">
              <a:solidFill>
                <a:schemeClr val="bg1"/>
              </a:solidFill>
            </a:endParaRPr>
          </a:p>
          <a:p>
            <a:pPr marL="742950" indent="-742950" algn="just">
              <a:buFont typeface="+mj-lt"/>
              <a:buAutoNum type="arabicPeriod"/>
            </a:pPr>
            <a:r>
              <a:rPr lang="en-US" sz="3600" dirty="0">
                <a:solidFill>
                  <a:schemeClr val="bg1"/>
                </a:solidFill>
              </a:rPr>
              <a:t>The launcher must deliver enough electrical current to ignite the pyrogen coated igniter, thus sparking the motor (at least 1.5 amps for one full second)</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The launcher must include a </a:t>
            </a:r>
          </a:p>
          <a:p>
            <a:pPr algn="just"/>
            <a:r>
              <a:rPr lang="en-US" sz="3600" dirty="0">
                <a:solidFill>
                  <a:schemeClr val="bg1"/>
                </a:solidFill>
              </a:rPr>
              <a:t>       safety mechanism so that it is safe</a:t>
            </a:r>
          </a:p>
          <a:p>
            <a:pPr algn="just"/>
            <a:r>
              <a:rPr lang="en-US" sz="3600" dirty="0">
                <a:solidFill>
                  <a:schemeClr val="bg1"/>
                </a:solidFill>
              </a:rPr>
              <a:t>       for someone to prep the rocket for</a:t>
            </a:r>
          </a:p>
          <a:p>
            <a:pPr algn="just"/>
            <a:r>
              <a:rPr lang="en-US" sz="3600" dirty="0">
                <a:solidFill>
                  <a:schemeClr val="bg1"/>
                </a:solidFill>
              </a:rPr>
              <a:t>       launch </a:t>
            </a:r>
          </a:p>
          <a:p>
            <a:pPr algn="just"/>
            <a:endParaRPr lang="en-US" sz="3600" dirty="0">
              <a:solidFill>
                <a:schemeClr val="bg1"/>
              </a:solidFill>
            </a:endParaRPr>
          </a:p>
          <a:p>
            <a:pPr algn="just"/>
            <a:r>
              <a:rPr lang="en-US" sz="3600" dirty="0">
                <a:solidFill>
                  <a:schemeClr val="bg1"/>
                </a:solidFill>
              </a:rPr>
              <a:t>3.    The launcher must guide</a:t>
            </a:r>
          </a:p>
          <a:p>
            <a:pPr algn="just"/>
            <a:r>
              <a:rPr lang="en-US" sz="3600" dirty="0">
                <a:solidFill>
                  <a:schemeClr val="bg1"/>
                </a:solidFill>
              </a:rPr>
              <a:t>        the rocket until it has </a:t>
            </a:r>
          </a:p>
          <a:p>
            <a:pPr algn="just"/>
            <a:r>
              <a:rPr lang="en-US" sz="3600" dirty="0">
                <a:solidFill>
                  <a:schemeClr val="bg1"/>
                </a:solidFill>
              </a:rPr>
              <a:t>        attained   enough airspeed </a:t>
            </a:r>
          </a:p>
          <a:p>
            <a:pPr algn="just"/>
            <a:r>
              <a:rPr lang="en-US" sz="3600" dirty="0">
                <a:solidFill>
                  <a:schemeClr val="bg1"/>
                </a:solidFill>
              </a:rPr>
              <a:t>        for the  stabilization system </a:t>
            </a:r>
          </a:p>
          <a:p>
            <a:pPr algn="just"/>
            <a:r>
              <a:rPr lang="en-US" sz="3600" dirty="0">
                <a:solidFill>
                  <a:schemeClr val="bg1"/>
                </a:solidFill>
              </a:rPr>
              <a:t>        to safely guide the rocket </a:t>
            </a:r>
          </a:p>
        </p:txBody>
      </p:sp>
      <p:sp>
        <p:nvSpPr>
          <p:cNvPr id="11" name="TextBox 10"/>
          <p:cNvSpPr txBox="1"/>
          <p:nvPr/>
        </p:nvSpPr>
        <p:spPr>
          <a:xfrm>
            <a:off x="13687695" y="6213352"/>
            <a:ext cx="14978181" cy="6247864"/>
          </a:xfrm>
          <a:prstGeom prst="rect">
            <a:avLst/>
          </a:prstGeom>
          <a:noFill/>
          <a:ln>
            <a:noFill/>
          </a:ln>
        </p:spPr>
        <p:txBody>
          <a:bodyPr wrap="square" rtlCol="0">
            <a:spAutoFit/>
          </a:bodyPr>
          <a:lstStyle/>
          <a:p>
            <a:pPr algn="ctr"/>
            <a:r>
              <a:rPr lang="en-US" sz="4400" b="1" dirty="0"/>
              <a:t>Stabilization System:</a:t>
            </a:r>
          </a:p>
          <a:p>
            <a:pPr algn="just"/>
            <a:endParaRPr lang="en-US" sz="3200" dirty="0">
              <a:solidFill>
                <a:schemeClr val="bg1"/>
              </a:solidFill>
            </a:endParaRPr>
          </a:p>
          <a:p>
            <a:pPr algn="just"/>
            <a:r>
              <a:rPr lang="en-US" sz="3600" dirty="0">
                <a:solidFill>
                  <a:schemeClr val="bg1"/>
                </a:solidFill>
              </a:rPr>
              <a:t>The purpose of the stabilization system is to guide a rocket vertically after the initial liftoff of a rocket. The stabilization system has two main roles during the launch of a rocket:</a:t>
            </a:r>
          </a:p>
          <a:p>
            <a:pPr algn="just"/>
            <a:endParaRPr lang="en-US" sz="3600" dirty="0">
              <a:solidFill>
                <a:schemeClr val="bg1"/>
              </a:solidFill>
            </a:endParaRPr>
          </a:p>
          <a:p>
            <a:pPr marL="742950" indent="-742950" algn="just">
              <a:buFont typeface="+mj-lt"/>
              <a:buAutoNum type="arabicPeriod"/>
            </a:pPr>
            <a:r>
              <a:rPr lang="en-US" sz="3600" dirty="0">
                <a:solidFill>
                  <a:schemeClr val="bg1"/>
                </a:solidFill>
              </a:rPr>
              <a:t>To ultimately provide horizontal and vertical</a:t>
            </a:r>
          </a:p>
          <a:p>
            <a:pPr algn="just"/>
            <a:r>
              <a:rPr lang="en-US" sz="3600" dirty="0">
                <a:solidFill>
                  <a:schemeClr val="bg1"/>
                </a:solidFill>
              </a:rPr>
              <a:t>        stabilization</a:t>
            </a:r>
          </a:p>
          <a:p>
            <a:pPr algn="just"/>
            <a:endParaRPr lang="en-US" sz="3600" dirty="0">
              <a:solidFill>
                <a:schemeClr val="bg1"/>
              </a:solidFill>
            </a:endParaRPr>
          </a:p>
          <a:p>
            <a:pPr algn="just"/>
            <a:r>
              <a:rPr lang="en-US" sz="3600" dirty="0">
                <a:solidFill>
                  <a:schemeClr val="bg1"/>
                </a:solidFill>
              </a:rPr>
              <a:t>2.    To control the engine’s thrust vector and</a:t>
            </a:r>
          </a:p>
          <a:p>
            <a:pPr algn="just"/>
            <a:r>
              <a:rPr lang="en-US" sz="3600" dirty="0">
                <a:solidFill>
                  <a:schemeClr val="bg1"/>
                </a:solidFill>
              </a:rPr>
              <a:t>        counteract the orientation of the rocket</a:t>
            </a:r>
          </a:p>
        </p:txBody>
      </p:sp>
      <p:sp>
        <p:nvSpPr>
          <p:cNvPr id="12" name="TextBox 11"/>
          <p:cNvSpPr txBox="1"/>
          <p:nvPr/>
        </p:nvSpPr>
        <p:spPr>
          <a:xfrm>
            <a:off x="29227089" y="6241803"/>
            <a:ext cx="14499543" cy="9571851"/>
          </a:xfrm>
          <a:prstGeom prst="rect">
            <a:avLst/>
          </a:prstGeom>
          <a:noFill/>
          <a:ln>
            <a:noFill/>
          </a:ln>
        </p:spPr>
        <p:txBody>
          <a:bodyPr wrap="square" rtlCol="0">
            <a:spAutoFit/>
          </a:bodyPr>
          <a:lstStyle/>
          <a:p>
            <a:pPr algn="ctr"/>
            <a:r>
              <a:rPr lang="en-US" sz="4400" b="1" dirty="0"/>
              <a:t>Parachute Deployment:</a:t>
            </a:r>
          </a:p>
          <a:p>
            <a:pPr algn="just"/>
            <a:endParaRPr lang="en-US" sz="3200" dirty="0">
              <a:solidFill>
                <a:schemeClr val="bg1"/>
              </a:solidFill>
            </a:endParaRPr>
          </a:p>
          <a:p>
            <a:pPr algn="just"/>
            <a:r>
              <a:rPr lang="en-US" sz="3600" dirty="0">
                <a:solidFill>
                  <a:schemeClr val="bg1"/>
                </a:solidFill>
              </a:rPr>
              <a:t>The rules of the competition state that the two-stage high-power rocket must land safely and should be compatible for multiple launches. Parachute deployment is a dire part of this competition because manufacturing other rockets isn’t cheap due to the electronics and types of materials used. Ideally, the system must do 3 functions:</a:t>
            </a:r>
          </a:p>
          <a:p>
            <a:pPr algn="just"/>
            <a:endParaRPr lang="en-US" sz="3600" dirty="0">
              <a:solidFill>
                <a:schemeClr val="bg1"/>
              </a:solidFill>
            </a:endParaRPr>
          </a:p>
          <a:p>
            <a:pPr marL="742950" indent="-742950" algn="just">
              <a:buFont typeface="+mj-lt"/>
              <a:buAutoNum type="arabicPeriod"/>
            </a:pPr>
            <a:r>
              <a:rPr lang="en-US" sz="3600" dirty="0">
                <a:solidFill>
                  <a:schemeClr val="bg1"/>
                </a:solidFill>
              </a:rPr>
              <a:t>Deploy a drogue chute at apogee</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Deploy a main chute at 500 ft. (or</a:t>
            </a:r>
          </a:p>
          <a:p>
            <a:pPr algn="just"/>
            <a:r>
              <a:rPr lang="en-US" sz="3600" dirty="0">
                <a:solidFill>
                  <a:schemeClr val="bg1"/>
                </a:solidFill>
              </a:rPr>
              <a:t>       any altitude found necessary to </a:t>
            </a:r>
          </a:p>
          <a:p>
            <a:pPr algn="just"/>
            <a:r>
              <a:rPr lang="en-US" sz="3600" dirty="0">
                <a:solidFill>
                  <a:schemeClr val="bg1"/>
                </a:solidFill>
              </a:rPr>
              <a:t>       reduce descent drift)</a:t>
            </a:r>
          </a:p>
          <a:p>
            <a:pPr algn="just"/>
            <a:endParaRPr lang="en-US" sz="3600" dirty="0">
              <a:solidFill>
                <a:schemeClr val="bg1"/>
              </a:solidFill>
            </a:endParaRPr>
          </a:p>
          <a:p>
            <a:pPr algn="just"/>
            <a:r>
              <a:rPr lang="en-US" sz="3600" dirty="0">
                <a:solidFill>
                  <a:schemeClr val="bg1"/>
                </a:solidFill>
              </a:rPr>
              <a:t>3.   Sense when the rocket reaches </a:t>
            </a:r>
          </a:p>
          <a:p>
            <a:pPr algn="just"/>
            <a:r>
              <a:rPr lang="en-US" sz="3600" dirty="0">
                <a:solidFill>
                  <a:schemeClr val="bg1"/>
                </a:solidFill>
              </a:rPr>
              <a:t>      apogee, and the altitude when the </a:t>
            </a:r>
          </a:p>
          <a:p>
            <a:pPr algn="just"/>
            <a:r>
              <a:rPr lang="en-US" sz="3600" dirty="0">
                <a:solidFill>
                  <a:schemeClr val="bg1"/>
                </a:solidFill>
              </a:rPr>
              <a:t>      main chute deploys</a:t>
            </a:r>
          </a:p>
        </p:txBody>
      </p:sp>
      <p:pic>
        <p:nvPicPr>
          <p:cNvPr id="14" name="Picture 13" descr="../../Desktop/Screen%20Shot%202018-03-04%20at%2012.45.32%20PM.pn"/>
          <p:cNvPicPr/>
          <p:nvPr/>
        </p:nvPicPr>
        <p:blipFill>
          <a:blip r:embed="rId4">
            <a:extLst>
              <a:ext uri="{28A0092B-C50C-407E-A947-70E740481C1C}">
                <a14:useLocalDpi xmlns:a14="http://schemas.microsoft.com/office/drawing/2010/main" val="0"/>
              </a:ext>
            </a:extLst>
          </a:blip>
          <a:srcRect/>
          <a:stretch>
            <a:fillRect/>
          </a:stretch>
        </p:blipFill>
        <p:spPr bwMode="auto">
          <a:xfrm>
            <a:off x="6144875" y="26244999"/>
            <a:ext cx="7262209" cy="5280271"/>
          </a:xfrm>
          <a:prstGeom prst="rect">
            <a:avLst/>
          </a:prstGeom>
          <a:noFill/>
          <a:ln>
            <a:noFill/>
          </a:ln>
        </p:spPr>
      </p:pic>
      <p:pic>
        <p:nvPicPr>
          <p:cNvPr id="16" name="Picture 15" descr="../../Desktop/Screen%20Shot%202018-03-04%20at%207.32.51%20PM.pn"/>
          <p:cNvPicPr/>
          <p:nvPr/>
        </p:nvPicPr>
        <p:blipFill>
          <a:blip r:embed="rId5">
            <a:extLst>
              <a:ext uri="{28A0092B-C50C-407E-A947-70E740481C1C}">
                <a14:useLocalDpi xmlns:a14="http://schemas.microsoft.com/office/drawing/2010/main" val="0"/>
              </a:ext>
            </a:extLst>
          </a:blip>
          <a:srcRect/>
          <a:stretch>
            <a:fillRect/>
          </a:stretch>
        </p:blipFill>
        <p:spPr bwMode="auto">
          <a:xfrm>
            <a:off x="19578918" y="21383155"/>
            <a:ext cx="9648171" cy="4700529"/>
          </a:xfrm>
          <a:prstGeom prst="rect">
            <a:avLst/>
          </a:prstGeom>
          <a:noFill/>
          <a:ln>
            <a:noFill/>
          </a:ln>
        </p:spPr>
      </p:pic>
      <p:pic>
        <p:nvPicPr>
          <p:cNvPr id="17" name="Picture 16" descr="../../Desktop/Screen%20Shot%202018-03-04%20at%208.51.45%20PM.pn"/>
          <p:cNvPicPr/>
          <p:nvPr/>
        </p:nvPicPr>
        <p:blipFill rotWithShape="1">
          <a:blip r:embed="rId6">
            <a:extLst>
              <a:ext uri="{28A0092B-C50C-407E-A947-70E740481C1C}">
                <a14:useLocalDpi xmlns:a14="http://schemas.microsoft.com/office/drawing/2010/main" val="0"/>
              </a:ext>
            </a:extLst>
          </a:blip>
          <a:srcRect l="10355" t="6401" r="4979" b="7752"/>
          <a:stretch/>
        </p:blipFill>
        <p:spPr bwMode="auto">
          <a:xfrm>
            <a:off x="22797576" y="9891462"/>
            <a:ext cx="5868293" cy="4088529"/>
          </a:xfrm>
          <a:prstGeom prst="rect">
            <a:avLst/>
          </a:prstGeom>
          <a:noFill/>
          <a:ln>
            <a:noFill/>
          </a:ln>
        </p:spPr>
      </p:pic>
      <p:sp>
        <p:nvSpPr>
          <p:cNvPr id="18" name="TextBox 17"/>
          <p:cNvSpPr txBox="1"/>
          <p:nvPr/>
        </p:nvSpPr>
        <p:spPr>
          <a:xfrm>
            <a:off x="13769982" y="26104061"/>
            <a:ext cx="14978180" cy="6247864"/>
          </a:xfrm>
          <a:prstGeom prst="rect">
            <a:avLst/>
          </a:prstGeom>
          <a:noFill/>
          <a:ln>
            <a:noFill/>
          </a:ln>
        </p:spPr>
        <p:txBody>
          <a:bodyPr wrap="square" rtlCol="0">
            <a:spAutoFit/>
          </a:bodyPr>
          <a:lstStyle/>
          <a:p>
            <a:pPr algn="ctr"/>
            <a:r>
              <a:rPr lang="en-US" sz="4400" b="1" dirty="0"/>
              <a:t>Accelerometer Use (MPU 6050):</a:t>
            </a:r>
          </a:p>
          <a:p>
            <a:pPr algn="just"/>
            <a:endParaRPr lang="en-US" sz="3200" dirty="0">
              <a:solidFill>
                <a:schemeClr val="bg1"/>
              </a:solidFill>
            </a:endParaRPr>
          </a:p>
          <a:p>
            <a:pPr algn="just"/>
            <a:r>
              <a:rPr lang="en-US" sz="3600" dirty="0">
                <a:solidFill>
                  <a:schemeClr val="bg1"/>
                </a:solidFill>
              </a:rPr>
              <a:t>The MPU6050 is an accelerometer and gyroscope which reads the x, y and z axes for both implementations. The accelerometer was utilized for two reasons:</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To sense the orientations in the x and y directions of </a:t>
            </a:r>
          </a:p>
          <a:p>
            <a:pPr algn="just"/>
            <a:r>
              <a:rPr lang="en-US" sz="3600" dirty="0">
                <a:solidFill>
                  <a:schemeClr val="bg1"/>
                </a:solidFill>
              </a:rPr>
              <a:t>        the rocket </a:t>
            </a:r>
          </a:p>
          <a:p>
            <a:pPr algn="just"/>
            <a:endParaRPr lang="en-US" sz="3600" dirty="0">
              <a:solidFill>
                <a:schemeClr val="bg1"/>
              </a:solidFill>
            </a:endParaRPr>
          </a:p>
          <a:p>
            <a:pPr algn="just"/>
            <a:r>
              <a:rPr lang="en-US" sz="3600" dirty="0">
                <a:solidFill>
                  <a:schemeClr val="bg1"/>
                </a:solidFill>
              </a:rPr>
              <a:t>2.    To send the Arduino Nano the direction of the rocket </a:t>
            </a:r>
          </a:p>
          <a:p>
            <a:pPr algn="just"/>
            <a:r>
              <a:rPr lang="en-US" sz="3600" dirty="0">
                <a:solidFill>
                  <a:schemeClr val="bg1"/>
                </a:solidFill>
              </a:rPr>
              <a:t>       so the servo motors can counteract the orientation of the </a:t>
            </a:r>
          </a:p>
          <a:p>
            <a:pPr algn="just"/>
            <a:r>
              <a:rPr lang="en-US" sz="3600" dirty="0">
                <a:solidFill>
                  <a:schemeClr val="bg1"/>
                </a:solidFill>
              </a:rPr>
              <a:t>       rocket using gimbal thrusting </a:t>
            </a:r>
          </a:p>
        </p:txBody>
      </p:sp>
      <p:sp>
        <p:nvSpPr>
          <p:cNvPr id="20" name="TextBox 19"/>
          <p:cNvSpPr txBox="1"/>
          <p:nvPr/>
        </p:nvSpPr>
        <p:spPr>
          <a:xfrm>
            <a:off x="13687688" y="14338229"/>
            <a:ext cx="14978181" cy="11295400"/>
          </a:xfrm>
          <a:prstGeom prst="rect">
            <a:avLst/>
          </a:prstGeom>
          <a:noFill/>
          <a:ln>
            <a:noFill/>
          </a:ln>
        </p:spPr>
        <p:txBody>
          <a:bodyPr wrap="square" rtlCol="0">
            <a:spAutoFit/>
          </a:bodyPr>
          <a:lstStyle/>
          <a:p>
            <a:pPr algn="ctr"/>
            <a:r>
              <a:rPr lang="en-US" sz="4400" b="1" dirty="0"/>
              <a:t>Stabilization System Assembly:</a:t>
            </a:r>
          </a:p>
          <a:p>
            <a:pPr algn="just"/>
            <a:endParaRPr lang="en-US" sz="3600" dirty="0">
              <a:solidFill>
                <a:schemeClr val="bg1"/>
              </a:solidFill>
            </a:endParaRPr>
          </a:p>
          <a:p>
            <a:pPr marL="742950" indent="-742950" algn="just">
              <a:buFont typeface="+mj-lt"/>
              <a:buAutoNum type="arabicPeriod"/>
            </a:pPr>
            <a:r>
              <a:rPr lang="en-US" sz="3600" dirty="0">
                <a:solidFill>
                  <a:schemeClr val="bg1"/>
                </a:solidFill>
              </a:rPr>
              <a:t>The stabilization system was assembled using a 6-axis MPU6050 sensor, an Arduino Nano microcontroller, and two servo motors for the x and y axis of the engine’s thrust</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The MPU6050 tells the Arduino which direction the rocket is facing</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The Arduino then sends instructions on which way the servo motors should move</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The servo motors are attached to x and y gimbals which control the direction of the engine’s thrust</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All electronics are housed on </a:t>
            </a:r>
          </a:p>
          <a:p>
            <a:pPr algn="just"/>
            <a:r>
              <a:rPr lang="en-US" sz="3600" dirty="0">
                <a:solidFill>
                  <a:schemeClr val="bg1"/>
                </a:solidFill>
              </a:rPr>
              <a:t>       a customized acrylic chassis</a:t>
            </a:r>
          </a:p>
          <a:p>
            <a:pPr algn="just"/>
            <a:endParaRPr lang="en-US" sz="3600" dirty="0">
              <a:solidFill>
                <a:schemeClr val="bg1"/>
              </a:solidFill>
            </a:endParaRPr>
          </a:p>
          <a:p>
            <a:pPr marL="742950" indent="-742950" algn="just">
              <a:buAutoNum type="arabicPeriod" startAt="6"/>
            </a:pPr>
            <a:r>
              <a:rPr lang="en-US" sz="3600" dirty="0">
                <a:solidFill>
                  <a:schemeClr val="bg1"/>
                </a:solidFill>
              </a:rPr>
              <a:t>An Arduino Nano is used because of </a:t>
            </a:r>
          </a:p>
          <a:p>
            <a:pPr algn="just"/>
            <a:r>
              <a:rPr lang="en-US" sz="3600" dirty="0">
                <a:solidFill>
                  <a:schemeClr val="bg1"/>
                </a:solidFill>
              </a:rPr>
              <a:t>       its compact size, compatibility,</a:t>
            </a:r>
          </a:p>
          <a:p>
            <a:pPr algn="just"/>
            <a:r>
              <a:rPr lang="en-US" sz="3600" dirty="0">
                <a:solidFill>
                  <a:schemeClr val="bg1"/>
                </a:solidFill>
              </a:rPr>
              <a:t>       and 16 MHz clock speed</a:t>
            </a:r>
          </a:p>
        </p:txBody>
      </p:sp>
      <p:sp>
        <p:nvSpPr>
          <p:cNvPr id="23" name="TextBox 22"/>
          <p:cNvSpPr txBox="1"/>
          <p:nvPr/>
        </p:nvSpPr>
        <p:spPr>
          <a:xfrm>
            <a:off x="29227080" y="25141972"/>
            <a:ext cx="14499543" cy="7417415"/>
          </a:xfrm>
          <a:prstGeom prst="rect">
            <a:avLst/>
          </a:prstGeom>
          <a:noFill/>
          <a:ln>
            <a:noFill/>
          </a:ln>
        </p:spPr>
        <p:txBody>
          <a:bodyPr wrap="square" rtlCol="0">
            <a:spAutoFit/>
          </a:bodyPr>
          <a:lstStyle/>
          <a:p>
            <a:pPr algn="ctr"/>
            <a:r>
              <a:rPr lang="en-US" sz="4400" b="1" dirty="0"/>
              <a:t>Conclusions:</a:t>
            </a:r>
          </a:p>
          <a:p>
            <a:pPr algn="just"/>
            <a:endParaRPr lang="en-US" sz="3600" dirty="0">
              <a:solidFill>
                <a:schemeClr val="bg1"/>
              </a:solidFill>
            </a:endParaRPr>
          </a:p>
          <a:p>
            <a:pPr algn="just"/>
            <a:r>
              <a:rPr lang="en-US" sz="3600" dirty="0">
                <a:solidFill>
                  <a:schemeClr val="bg1"/>
                </a:solidFill>
              </a:rPr>
              <a:t>The USRC will be taking place in October of 2018, but there are conclusions that can be made from what has been designed and implemented so far:</a:t>
            </a:r>
          </a:p>
          <a:p>
            <a:pPr algn="just"/>
            <a:endParaRPr lang="en-US" sz="3600" dirty="0">
              <a:solidFill>
                <a:schemeClr val="bg1"/>
              </a:solidFill>
            </a:endParaRPr>
          </a:p>
          <a:p>
            <a:pPr marL="742950" indent="-742950" algn="just">
              <a:buFont typeface="+mj-lt"/>
              <a:buAutoNum type="arabicPeriod"/>
            </a:pPr>
            <a:r>
              <a:rPr lang="en-US" sz="3600" dirty="0">
                <a:solidFill>
                  <a:schemeClr val="bg1"/>
                </a:solidFill>
              </a:rPr>
              <a:t>The launcher provides enough current to ignite the pyrogen and start the engine</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The stabilization system can  implement gimbal thrusting, but testing          must be done to verify amplitude improvement and stability. </a:t>
            </a:r>
          </a:p>
          <a:p>
            <a:pPr marL="742950" indent="-742950" algn="just">
              <a:buFont typeface="+mj-lt"/>
              <a:buAutoNum type="arabicPeriod"/>
            </a:pPr>
            <a:endParaRPr lang="en-US" sz="3600" dirty="0">
              <a:solidFill>
                <a:schemeClr val="bg1"/>
              </a:solidFill>
            </a:endParaRPr>
          </a:p>
          <a:p>
            <a:pPr marL="742950" indent="-742950" algn="just">
              <a:buFont typeface="+mj-lt"/>
              <a:buAutoNum type="arabicPeriod"/>
            </a:pPr>
            <a:r>
              <a:rPr lang="en-US" sz="3600" dirty="0">
                <a:solidFill>
                  <a:schemeClr val="bg1"/>
                </a:solidFill>
              </a:rPr>
              <a:t> Parachute deployment can deploy a chute at apogee and at 300 ft. while also being able to track the rocket during flight</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89375" y="0"/>
            <a:ext cx="9174819" cy="3609934"/>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7192" y="11907218"/>
            <a:ext cx="4939926" cy="647551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31728" y="28885135"/>
            <a:ext cx="2832100" cy="359410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060094" y="9894838"/>
            <a:ext cx="6666529" cy="6161700"/>
          </a:xfrm>
          <a:prstGeom prst="rect">
            <a:avLst/>
          </a:prstGeom>
        </p:spPr>
      </p:pic>
      <p:sp>
        <p:nvSpPr>
          <p:cNvPr id="33" name="TextBox 32"/>
          <p:cNvSpPr txBox="1"/>
          <p:nvPr/>
        </p:nvSpPr>
        <p:spPr>
          <a:xfrm>
            <a:off x="29227076" y="16738280"/>
            <a:ext cx="14499543" cy="1261884"/>
          </a:xfrm>
          <a:prstGeom prst="rect">
            <a:avLst/>
          </a:prstGeom>
          <a:noFill/>
          <a:ln>
            <a:noFill/>
          </a:ln>
        </p:spPr>
        <p:txBody>
          <a:bodyPr wrap="square" rtlCol="0">
            <a:spAutoFit/>
          </a:bodyPr>
          <a:lstStyle/>
          <a:p>
            <a:pPr algn="ctr"/>
            <a:r>
              <a:rPr lang="en-US" sz="4400" b="1" dirty="0"/>
              <a:t>Parachute Deployment Data</a:t>
            </a:r>
            <a:r>
              <a:rPr lang="en-US" sz="4400" b="1" dirty="0">
                <a:solidFill>
                  <a:schemeClr val="bg1"/>
                </a:solidFill>
              </a:rPr>
              <a:t>:</a:t>
            </a:r>
          </a:p>
          <a:p>
            <a:pPr algn="just"/>
            <a:endParaRPr lang="en-US" sz="3200" dirty="0"/>
          </a:p>
        </p:txBody>
      </p:sp>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75234" y="3769"/>
            <a:ext cx="10815966" cy="3114998"/>
          </a:xfrm>
          <a:prstGeom prst="rect">
            <a:avLst/>
          </a:prstGeom>
        </p:spPr>
      </p:pic>
      <p:pic>
        <p:nvPicPr>
          <p:cNvPr id="32" name="Picture 1295">
            <a:extLst>
              <a:ext uri="{FF2B5EF4-FFF2-40B4-BE49-F238E27FC236}">
                <a16:creationId xmlns:a16="http://schemas.microsoft.com/office/drawing/2014/main" id="{C3976FB9-609F-41B4-A7F2-21010C4D00DD}"/>
              </a:ext>
            </a:extLst>
          </p:cNvPr>
          <p:cNvPicPr>
            <a:picLocks noChangeAspect="1"/>
          </p:cNvPicPr>
          <p:nvPr/>
        </p:nvPicPr>
        <p:blipFill rotWithShape="1">
          <a:blip r:embed="rId12">
            <a:extLst>
              <a:ext uri="{28A0092B-C50C-407E-A947-70E740481C1C}">
                <a14:useLocalDpi xmlns:a14="http://schemas.microsoft.com/office/drawing/2010/main" val="0"/>
              </a:ext>
            </a:extLst>
          </a:blip>
          <a:srcRect l="4425" t="758" r="7468" b="1283"/>
          <a:stretch/>
        </p:blipFill>
        <p:spPr>
          <a:xfrm>
            <a:off x="35711899" y="18212425"/>
            <a:ext cx="7755350" cy="6466893"/>
          </a:xfrm>
          <a:prstGeom prst="rect">
            <a:avLst/>
          </a:prstGeom>
          <a:ln>
            <a:solidFill>
              <a:schemeClr val="bg1"/>
            </a:solidFill>
          </a:ln>
        </p:spPr>
      </p:pic>
      <p:sp>
        <p:nvSpPr>
          <p:cNvPr id="4" name="Rectangle 3">
            <a:extLst>
              <a:ext uri="{FF2B5EF4-FFF2-40B4-BE49-F238E27FC236}">
                <a16:creationId xmlns:a16="http://schemas.microsoft.com/office/drawing/2014/main" id="{A99F19BA-D8BF-44D4-B46C-458FA9BFD88E}"/>
              </a:ext>
            </a:extLst>
          </p:cNvPr>
          <p:cNvSpPr/>
          <p:nvPr/>
        </p:nvSpPr>
        <p:spPr>
          <a:xfrm>
            <a:off x="26950594" y="20073045"/>
            <a:ext cx="11824776" cy="3139321"/>
          </a:xfrm>
          <a:prstGeom prst="rect">
            <a:avLst/>
          </a:prstGeom>
        </p:spPr>
        <p:txBody>
          <a:bodyPr wrap="square">
            <a:spAutoFit/>
          </a:bodyPr>
          <a:lstStyle/>
          <a:p>
            <a:pPr algn="just"/>
            <a:r>
              <a:rPr lang="en-US" dirty="0"/>
              <a:t>The data below displays the following:</a:t>
            </a:r>
          </a:p>
          <a:p>
            <a:pPr algn="just"/>
            <a:endParaRPr lang="en-US" dirty="0"/>
          </a:p>
          <a:p>
            <a:pPr marL="742950" indent="-742950" algn="just">
              <a:buFont typeface="+mj-lt"/>
              <a:buAutoNum type="arabicPeriod"/>
            </a:pPr>
            <a:r>
              <a:rPr lang="en-US" dirty="0"/>
              <a:t>The rocket reached an </a:t>
            </a:r>
          </a:p>
          <a:p>
            <a:pPr algn="just"/>
            <a:r>
              <a:rPr lang="en-US" dirty="0"/>
              <a:t>       altitude of 2119 ft.</a:t>
            </a:r>
          </a:p>
          <a:p>
            <a:pPr algn="just"/>
            <a:endParaRPr lang="en-US" dirty="0"/>
          </a:p>
          <a:p>
            <a:pPr marL="742950" indent="-742950" algn="just">
              <a:buAutoNum type="arabicPeriod" startAt="2"/>
            </a:pPr>
            <a:r>
              <a:rPr lang="en-US" dirty="0"/>
              <a:t>The drogue chute deployed </a:t>
            </a:r>
          </a:p>
          <a:p>
            <a:pPr algn="just"/>
            <a:r>
              <a:rPr lang="en-US" dirty="0"/>
              <a:t>        at apogee</a:t>
            </a:r>
          </a:p>
          <a:p>
            <a:pPr algn="just"/>
            <a:endParaRPr lang="en-US" dirty="0"/>
          </a:p>
          <a:p>
            <a:pPr algn="just"/>
            <a:r>
              <a:rPr lang="en-US" dirty="0"/>
              <a:t>3.    There was a voltage drop at </a:t>
            </a:r>
          </a:p>
          <a:p>
            <a:pPr algn="just"/>
            <a:r>
              <a:rPr lang="en-US" dirty="0"/>
              <a:t>        roughly 500 ft. causing the </a:t>
            </a:r>
          </a:p>
          <a:p>
            <a:pPr algn="just"/>
            <a:r>
              <a:rPr lang="en-US" dirty="0"/>
              <a:t>        main chute not to deploy</a:t>
            </a:r>
          </a:p>
        </p:txBody>
      </p:sp>
      <p:sp>
        <p:nvSpPr>
          <p:cNvPr id="6" name="TextBox 5">
            <a:extLst>
              <a:ext uri="{FF2B5EF4-FFF2-40B4-BE49-F238E27FC236}">
                <a16:creationId xmlns:a16="http://schemas.microsoft.com/office/drawing/2014/main" id="{45E36330-5251-4396-9639-B3FD937C0676}"/>
              </a:ext>
            </a:extLst>
          </p:cNvPr>
          <p:cNvSpPr txBox="1"/>
          <p:nvPr/>
        </p:nvSpPr>
        <p:spPr>
          <a:xfrm>
            <a:off x="29609143" y="18000164"/>
            <a:ext cx="5541536" cy="8894743"/>
          </a:xfrm>
          <a:prstGeom prst="rect">
            <a:avLst/>
          </a:prstGeom>
          <a:noFill/>
        </p:spPr>
        <p:txBody>
          <a:bodyPr wrap="square" rtlCol="0">
            <a:spAutoFit/>
          </a:bodyPr>
          <a:lstStyle/>
          <a:p>
            <a:pPr algn="just"/>
            <a:endParaRPr lang="en-US" sz="2800" dirty="0">
              <a:solidFill>
                <a:schemeClr val="bg1"/>
              </a:solidFill>
            </a:endParaRPr>
          </a:p>
          <a:p>
            <a:pPr algn="just"/>
            <a:r>
              <a:rPr lang="en-US" sz="3200" dirty="0">
                <a:solidFill>
                  <a:schemeClr val="bg1"/>
                </a:solidFill>
              </a:rPr>
              <a:t>The data below displays the following:</a:t>
            </a:r>
          </a:p>
          <a:p>
            <a:pPr algn="just"/>
            <a:endParaRPr lang="en-US" sz="3200" dirty="0">
              <a:solidFill>
                <a:schemeClr val="bg1"/>
              </a:solidFill>
            </a:endParaRPr>
          </a:p>
          <a:p>
            <a:pPr marL="742950" indent="-742950" algn="just">
              <a:buFont typeface="+mj-lt"/>
              <a:buAutoNum type="arabicPeriod"/>
            </a:pPr>
            <a:r>
              <a:rPr lang="en-US" sz="3200" dirty="0">
                <a:solidFill>
                  <a:schemeClr val="bg1"/>
                </a:solidFill>
              </a:rPr>
              <a:t>The rocket reached an </a:t>
            </a:r>
          </a:p>
          <a:p>
            <a:pPr algn="just"/>
            <a:r>
              <a:rPr lang="en-US" sz="3200" dirty="0">
                <a:solidFill>
                  <a:schemeClr val="bg1"/>
                </a:solidFill>
              </a:rPr>
              <a:t>       altitude of 2119 ft.</a:t>
            </a:r>
          </a:p>
          <a:p>
            <a:pPr algn="just"/>
            <a:endParaRPr lang="en-US" sz="3200" dirty="0">
              <a:solidFill>
                <a:schemeClr val="bg1"/>
              </a:solidFill>
            </a:endParaRPr>
          </a:p>
          <a:p>
            <a:pPr marL="742950" indent="-742950" algn="just">
              <a:buAutoNum type="arabicPeriod" startAt="2"/>
            </a:pPr>
            <a:r>
              <a:rPr lang="en-US" sz="3200" dirty="0">
                <a:solidFill>
                  <a:schemeClr val="bg1"/>
                </a:solidFill>
              </a:rPr>
              <a:t>The drogue chute deployed </a:t>
            </a:r>
          </a:p>
          <a:p>
            <a:pPr algn="just"/>
            <a:r>
              <a:rPr lang="en-US" sz="3200" dirty="0">
                <a:solidFill>
                  <a:schemeClr val="bg1"/>
                </a:solidFill>
              </a:rPr>
              <a:t>        at apogee</a:t>
            </a:r>
          </a:p>
          <a:p>
            <a:pPr algn="just"/>
            <a:endParaRPr lang="en-US" sz="3200" dirty="0">
              <a:solidFill>
                <a:schemeClr val="bg1"/>
              </a:solidFill>
            </a:endParaRPr>
          </a:p>
          <a:p>
            <a:pPr algn="just"/>
            <a:r>
              <a:rPr lang="en-US" sz="3200" dirty="0">
                <a:solidFill>
                  <a:schemeClr val="bg1"/>
                </a:solidFill>
              </a:rPr>
              <a:t>3.    There was a voltage drop at </a:t>
            </a:r>
          </a:p>
          <a:p>
            <a:pPr algn="just"/>
            <a:r>
              <a:rPr lang="en-US" sz="3200" dirty="0">
                <a:solidFill>
                  <a:schemeClr val="bg1"/>
                </a:solidFill>
              </a:rPr>
              <a:t>        roughly 500 ft. causing the </a:t>
            </a:r>
          </a:p>
          <a:p>
            <a:pPr algn="just"/>
            <a:r>
              <a:rPr lang="en-US" sz="3200" dirty="0">
                <a:solidFill>
                  <a:schemeClr val="bg1"/>
                </a:solidFill>
              </a:rPr>
              <a:t>        main chute not to deploy</a:t>
            </a:r>
          </a:p>
          <a:p>
            <a:pPr marL="742950" indent="-742950" algn="just">
              <a:buFont typeface="+mj-lt"/>
              <a:buAutoNum type="arabicPeriod"/>
            </a:pPr>
            <a:endParaRPr lang="en-US" sz="3200" dirty="0">
              <a:solidFill>
                <a:schemeClr val="bg1"/>
              </a:solidFill>
            </a:endParaRPr>
          </a:p>
          <a:p>
            <a:pPr marL="742950" indent="-742950" algn="just">
              <a:buFont typeface="+mj-lt"/>
              <a:buAutoNum type="arabicPeriod"/>
            </a:pPr>
            <a:endParaRPr lang="en-US" sz="3200" dirty="0">
              <a:solidFill>
                <a:schemeClr val="bg1"/>
              </a:solidFill>
            </a:endParaRPr>
          </a:p>
          <a:p>
            <a:pPr algn="just"/>
            <a:endParaRPr lang="en-US" sz="3200" dirty="0">
              <a:solidFill>
                <a:schemeClr val="bg1"/>
              </a:solidFill>
            </a:endParaRPr>
          </a:p>
          <a:p>
            <a:pPr algn="just"/>
            <a:endParaRPr lang="en-US" sz="3200" dirty="0">
              <a:solidFill>
                <a:schemeClr val="bg1"/>
              </a:solidFill>
            </a:endParaRPr>
          </a:p>
          <a:p>
            <a:endParaRPr lang="en-US" sz="3200" dirty="0">
              <a:solidFill>
                <a:schemeClr val="bg1"/>
              </a:solidFill>
            </a:endParaRPr>
          </a:p>
        </p:txBody>
      </p:sp>
    </p:spTree>
    <p:extLst>
      <p:ext uri="{BB962C8B-B14F-4D97-AF65-F5344CB8AC3E}">
        <p14:creationId xmlns:p14="http://schemas.microsoft.com/office/powerpoint/2010/main" val="5275181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6991</TotalTime>
  <Words>2041</Words>
  <Application>Microsoft Office PowerPoint</Application>
  <PresentationFormat>Custom</PresentationFormat>
  <Paragraphs>315</Paragraphs>
  <Slides>3</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vt:i4>
      </vt:variant>
    </vt:vector>
  </HeadingPairs>
  <TitlesOfParts>
    <vt:vector size="13" baseType="lpstr">
      <vt:lpstr>Arial</vt:lpstr>
      <vt:lpstr>Calibri</vt:lpstr>
      <vt:lpstr>Calibri Light</vt:lpstr>
      <vt:lpstr>Century Gothic</vt:lpstr>
      <vt:lpstr>Kohinoor Devanagari Book</vt:lpstr>
      <vt:lpstr>Optima</vt:lpstr>
      <vt:lpstr>Times New Roman</vt:lpstr>
      <vt:lpstr>Wingdings 3</vt:lpstr>
      <vt:lpstr>Office Theme</vt:lpstr>
      <vt:lpstr>Slice</vt:lpstr>
      <vt:lpstr>PowerPoint Presentation</vt:lpstr>
      <vt:lpstr>PowerPoint Presentation</vt:lpstr>
      <vt:lpstr>  Daniel Nemr Advised by Dr. Pablo Yoon  Department of Electrical and Computer Engineering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cp:lastModifiedBy>Wade, Alice C</cp:lastModifiedBy>
  <cp:revision>144</cp:revision>
  <dcterms:modified xsi:type="dcterms:W3CDTF">2020-04-27T20:29:30Z</dcterms:modified>
</cp:coreProperties>
</file>